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notesSlides/notesSlide1.xml" ContentType="application/vnd.openxmlformats-officedocument.presentationml.notesSlide+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7"/>
  </p:notesMasterIdLst>
  <p:sldIdLst>
    <p:sldId id="256" r:id="rId2"/>
    <p:sldId id="257" r:id="rId3"/>
    <p:sldId id="258" r:id="rId4"/>
    <p:sldId id="280" r:id="rId5"/>
    <p:sldId id="261" r:id="rId6"/>
    <p:sldId id="259" r:id="rId7"/>
    <p:sldId id="291" r:id="rId8"/>
    <p:sldId id="260" r:id="rId9"/>
    <p:sldId id="278" r:id="rId10"/>
    <p:sldId id="284" r:id="rId11"/>
    <p:sldId id="299" r:id="rId12"/>
    <p:sldId id="281" r:id="rId13"/>
    <p:sldId id="271" r:id="rId14"/>
    <p:sldId id="292" r:id="rId15"/>
    <p:sldId id="262" r:id="rId16"/>
    <p:sldId id="282" r:id="rId17"/>
    <p:sldId id="283" r:id="rId18"/>
    <p:sldId id="300" r:id="rId19"/>
    <p:sldId id="301" r:id="rId20"/>
    <p:sldId id="287" r:id="rId21"/>
    <p:sldId id="304" r:id="rId22"/>
    <p:sldId id="303" r:id="rId23"/>
    <p:sldId id="288" r:id="rId24"/>
    <p:sldId id="306" r:id="rId25"/>
    <p:sldId id="305" r:id="rId26"/>
    <p:sldId id="286" r:id="rId27"/>
    <p:sldId id="295" r:id="rId28"/>
    <p:sldId id="263" r:id="rId29"/>
    <p:sldId id="289" r:id="rId30"/>
    <p:sldId id="290" r:id="rId31"/>
    <p:sldId id="264" r:id="rId32"/>
    <p:sldId id="296" r:id="rId33"/>
    <p:sldId id="297" r:id="rId34"/>
    <p:sldId id="298" r:id="rId35"/>
    <p:sldId id="265" r:id="rId36"/>
  </p:sldIdLst>
  <p:sldSz cx="12192000" cy="6858000"/>
  <p:notesSz cx="6858000" cy="9144000"/>
  <p:embeddedFontLst>
    <p:embeddedFont>
      <p:font typeface="Lato" panose="020F0502020204030203" pitchFamily="34" charset="0"/>
      <p:regular r:id="rId38"/>
      <p:bold r:id="rId39"/>
      <p:italic r:id="rId40"/>
      <p:boldItalic r:id="rId41"/>
    </p:embeddedFont>
    <p:embeddedFont>
      <p:font typeface="Playfair Display" panose="00000500000000000000" pitchFamily="2" charset="0"/>
      <p:regular r:id="rId42"/>
      <p:bold r:id="rId43"/>
    </p:embeddedFont>
  </p:embeddedFontLst>
  <p:custDataLst>
    <p:tags r:id="rId4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F25D93-2432-4057-B750-D79610A9A60E}" v="596" dt="2026-10-17T00:17:00.2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0" d="100"/>
          <a:sy n="90" d="100"/>
        </p:scale>
        <p:origin x="370" y="72"/>
      </p:cViewPr>
      <p:guideLst>
        <p:guide orient="horz" pos="2160"/>
        <p:guide pos="2880"/>
      </p:guideLst>
    </p:cSldViewPr>
  </p:slideViewPr>
  <p:notesTextViewPr>
    <p:cViewPr>
      <p:scale>
        <a:sx n="3" d="2"/>
        <a:sy n="3" d="2"/>
      </p:scale>
      <p:origin x="0" y="-5"/>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O'Neil" userId="b1044c48-aabc-45a2-824a-57cfd10b12f1" providerId="ADAL" clId="{DF10A534-3C93-4B9C-BEEF-0AE97B0F8425}"/>
    <pc:docChg chg="modSld">
      <pc:chgData name="Katie O'Neil" userId="b1044c48-aabc-45a2-824a-57cfd10b12f1" providerId="ADAL" clId="{DF10A534-3C93-4B9C-BEEF-0AE97B0F8425}" dt="2026-10-16T23:54:21.443" v="49" actId="20577"/>
      <pc:docMkLst>
        <pc:docMk/>
      </pc:docMkLst>
      <pc:sldChg chg="modSp mod">
        <pc:chgData name="Katie O'Neil" userId="b1044c48-aabc-45a2-824a-57cfd10b12f1" providerId="ADAL" clId="{DF10A534-3C93-4B9C-BEEF-0AE97B0F8425}" dt="2026-10-16T22:13:33.781" v="10" actId="20577"/>
        <pc:sldMkLst>
          <pc:docMk/>
          <pc:sldMk cId="0" sldId="257"/>
        </pc:sldMkLst>
        <pc:spChg chg="mod">
          <ac:chgData name="Katie O'Neil" userId="b1044c48-aabc-45a2-824a-57cfd10b12f1" providerId="ADAL" clId="{DF10A534-3C93-4B9C-BEEF-0AE97B0F8425}" dt="2026-10-16T22:13:33.781" v="10" actId="20577"/>
          <ac:spMkLst>
            <pc:docMk/>
            <pc:sldMk cId="0" sldId="257"/>
            <ac:spMk id="14" creationId="{00000000-0000-0000-0000-000000000000}"/>
          </ac:spMkLst>
        </pc:spChg>
      </pc:sldChg>
      <pc:sldChg chg="modSp mod">
        <pc:chgData name="Katie O'Neil" userId="b1044c48-aabc-45a2-824a-57cfd10b12f1" providerId="ADAL" clId="{DF10A534-3C93-4B9C-BEEF-0AE97B0F8425}" dt="2026-10-16T23:39:26.740" v="43" actId="20577"/>
        <pc:sldMkLst>
          <pc:docMk/>
          <pc:sldMk cId="3972699439" sldId="291"/>
        </pc:sldMkLst>
        <pc:graphicFrameChg chg="modGraphic">
          <ac:chgData name="Katie O'Neil" userId="b1044c48-aabc-45a2-824a-57cfd10b12f1" providerId="ADAL" clId="{DF10A534-3C93-4B9C-BEEF-0AE97B0F8425}" dt="2026-10-16T23:39:26.740" v="43" actId="20577"/>
          <ac:graphicFrameMkLst>
            <pc:docMk/>
            <pc:sldMk cId="3972699439" sldId="291"/>
            <ac:graphicFrameMk id="2" creationId="{0E381103-2947-A096-1DEB-AF1DEF66A8CB}"/>
          </ac:graphicFrameMkLst>
        </pc:graphicFrameChg>
      </pc:sldChg>
      <pc:sldChg chg="modSp mod">
        <pc:chgData name="Katie O'Neil" userId="b1044c48-aabc-45a2-824a-57cfd10b12f1" providerId="ADAL" clId="{DF10A534-3C93-4B9C-BEEF-0AE97B0F8425}" dt="2026-10-16T23:54:21.443" v="49" actId="20577"/>
        <pc:sldMkLst>
          <pc:docMk/>
          <pc:sldMk cId="1407969743" sldId="292"/>
        </pc:sldMkLst>
        <pc:graphicFrameChg chg="modGraphic">
          <ac:chgData name="Katie O'Neil" userId="b1044c48-aabc-45a2-824a-57cfd10b12f1" providerId="ADAL" clId="{DF10A534-3C93-4B9C-BEEF-0AE97B0F8425}" dt="2026-10-16T23:54:21.443" v="49" actId="20577"/>
          <ac:graphicFrameMkLst>
            <pc:docMk/>
            <pc:sldMk cId="1407969743" sldId="292"/>
            <ac:graphicFrameMk id="2" creationId="{B3456922-E03B-1266-B786-84D0BB03DBEF}"/>
          </ac:graphicFrameMkLst>
        </pc:graphicFrameChg>
      </pc:sldChg>
      <pc:sldChg chg="modSp mod">
        <pc:chgData name="Katie O'Neil" userId="b1044c48-aabc-45a2-824a-57cfd10b12f1" providerId="ADAL" clId="{DF10A534-3C93-4B9C-BEEF-0AE97B0F8425}" dt="2026-10-16T22:15:33.268" v="31" actId="20577"/>
        <pc:sldMkLst>
          <pc:docMk/>
          <pc:sldMk cId="2269860923" sldId="295"/>
        </pc:sldMkLst>
        <pc:graphicFrameChg chg="modGraphic">
          <ac:chgData name="Katie O'Neil" userId="b1044c48-aabc-45a2-824a-57cfd10b12f1" providerId="ADAL" clId="{DF10A534-3C93-4B9C-BEEF-0AE97B0F8425}" dt="2026-10-16T22:15:33.268" v="31" actId="20577"/>
          <ac:graphicFrameMkLst>
            <pc:docMk/>
            <pc:sldMk cId="2269860923" sldId="295"/>
            <ac:graphicFrameMk id="2" creationId="{81C74E1D-BFC9-ECE2-24DE-43B0EBDAF753}"/>
          </ac:graphicFrameMkLst>
        </pc:graphicFrameChg>
      </pc:sldChg>
      <pc:sldChg chg="modSp mod">
        <pc:chgData name="Katie O'Neil" userId="b1044c48-aabc-45a2-824a-57cfd10b12f1" providerId="ADAL" clId="{DF10A534-3C93-4B9C-BEEF-0AE97B0F8425}" dt="2026-10-16T22:15:43.488" v="39" actId="20577"/>
        <pc:sldMkLst>
          <pc:docMk/>
          <pc:sldMk cId="868296819" sldId="298"/>
        </pc:sldMkLst>
        <pc:graphicFrameChg chg="modGraphic">
          <ac:chgData name="Katie O'Neil" userId="b1044c48-aabc-45a2-824a-57cfd10b12f1" providerId="ADAL" clId="{DF10A534-3C93-4B9C-BEEF-0AE97B0F8425}" dt="2026-10-16T22:15:43.488" v="39" actId="20577"/>
          <ac:graphicFrameMkLst>
            <pc:docMk/>
            <pc:sldMk cId="868296819" sldId="298"/>
            <ac:graphicFrameMk id="2" creationId="{9A68D085-C449-9513-6945-8328A508FEF6}"/>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85A8DE-9026-486D-BC1F-79088FC0BC03}" type="datetimeFigureOut">
              <a:rPr lang="en-US" smtClean="0"/>
              <a:t>10/16/2026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22490A-317B-4CAD-9711-2A2A895A14C7}" type="slidenum">
              <a:rPr lang="en-US" smtClean="0"/>
              <a:t>‹#›</a:t>
            </a:fld>
            <a:endParaRPr lang="en-US"/>
          </a:p>
        </p:txBody>
      </p:sp>
    </p:spTree>
    <p:extLst>
      <p:ext uri="{BB962C8B-B14F-4D97-AF65-F5344CB8AC3E}">
        <p14:creationId xmlns:p14="http://schemas.microsoft.com/office/powerpoint/2010/main" val="754491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22490A-317B-4CAD-9711-2A2A895A14C7}" type="slidenum">
              <a:rPr lang="en-US" smtClean="0"/>
              <a:t>20</a:t>
            </a:fld>
            <a:endParaRPr lang="en-US"/>
          </a:p>
        </p:txBody>
      </p:sp>
    </p:spTree>
    <p:extLst>
      <p:ext uri="{BB962C8B-B14F-4D97-AF65-F5344CB8AC3E}">
        <p14:creationId xmlns:p14="http://schemas.microsoft.com/office/powerpoint/2010/main" val="1673335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7.xml"/><Relationship Id="rId1" Type="http://schemas.openxmlformats.org/officeDocument/2006/relationships/video" Target="https://www.youtube.com/embed/Tov2tLSFq5k?feature=oembe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0.png"/><Relationship Id="rId2" Type="http://schemas.microsoft.com/office/2011/relationships/webextension" Target="../webextensions/webextension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video" Target="https://www.youtube.com/embed/VzwoWcDnHSs?start=639&amp;feature=oembed"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microsoft.com/office/2011/relationships/webextension" Target="../webextensions/webextension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video" Target="https://www.youtube.com/embed/VzwoWcDnHSs?start=937&amp;feature=oembed"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video" Target="https://www.youtube.com/embed/_tyD8qtB4xE?feature=oembed"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microsoft.com/office/2011/relationships/webextension" Target="../webextensions/webextension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microsoft.com/office/2011/relationships/webextension" Target="../webextensions/webextension4.xm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microsoft.com/office/2011/relationships/webextension" Target="../webextensions/webextension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video" Target="https://www.youtube.com/embed/PbO-XwgtGtg?start=791&amp;feature=oembed"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microsoft.com/office/2011/relationships/webextension" Target="../webextensions/webextension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video" Target="https://www.youtube.com/embed/PbO-XwgtGtg?start=939&amp;feature=oembed"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E1B18"/>
        </a:solidFill>
        <a:effectLst/>
      </p:bgPr>
    </p:bg>
    <p:spTree>
      <p:nvGrpSpPr>
        <p:cNvPr id="1" name=""/>
        <p:cNvGrpSpPr/>
        <p:nvPr/>
      </p:nvGrpSpPr>
      <p:grpSpPr>
        <a:xfrm>
          <a:off x="0" y="0"/>
          <a:ext cx="0" cy="0"/>
          <a:chOff x="0" y="0"/>
          <a:chExt cx="0" cy="0"/>
        </a:xfrm>
      </p:grpSpPr>
      <p:sp>
        <p:nvSpPr>
          <p:cNvPr id="2" name="Rectangle 1"/>
          <p:cNvSpPr/>
          <p:nvPr/>
        </p:nvSpPr>
        <p:spPr>
          <a:xfrm>
            <a:off x="5715000" y="4161383"/>
            <a:ext cx="762000" cy="38100"/>
          </a:xfrm>
          <a:prstGeom prst="rect">
            <a:avLst/>
          </a:prstGeom>
          <a:solidFill>
            <a:srgbClr val="8C1C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3500437" y="2077491"/>
            <a:ext cx="5191125" cy="209550"/>
          </a:xfrm>
          <a:prstGeom prst="rect">
            <a:avLst/>
          </a:prstGeom>
          <a:noFill/>
        </p:spPr>
        <p:txBody>
          <a:bodyPr wrap="none" lIns="0" tIns="0" rIns="0" bIns="0" anchor="t">
            <a:spAutoFit/>
          </a:bodyPr>
          <a:lstStyle/>
          <a:p>
            <a:pPr algn="ctr"/>
            <a:r>
              <a:rPr sz="1350" b="1" i="0" u="none">
                <a:solidFill>
                  <a:srgbClr val="D97706"/>
                </a:solidFill>
                <a:latin typeface="Lato"/>
              </a:rPr>
              <a:t>1.5 CLE CREDITS (1.0 GENERAL, 0.5 ETHICS)</a:t>
            </a:r>
          </a:p>
        </p:txBody>
      </p:sp>
      <p:sp>
        <p:nvSpPr>
          <p:cNvPr id="4" name="TextBox 3"/>
          <p:cNvSpPr txBox="1"/>
          <p:nvPr/>
        </p:nvSpPr>
        <p:spPr>
          <a:xfrm>
            <a:off x="470296" y="2515641"/>
            <a:ext cx="11251406" cy="1340941"/>
          </a:xfrm>
          <a:prstGeom prst="rect">
            <a:avLst/>
          </a:prstGeom>
          <a:noFill/>
        </p:spPr>
        <p:txBody>
          <a:bodyPr wrap="square" lIns="0" tIns="0" rIns="0" bIns="0" anchor="t">
            <a:spAutoFit/>
          </a:bodyPr>
          <a:lstStyle/>
          <a:p>
            <a:pPr algn="ctr">
              <a:lnSpc>
                <a:spcPts val="5280"/>
              </a:lnSpc>
            </a:pPr>
            <a:r>
              <a:rPr sz="4800" b="1" i="0" u="none">
                <a:solidFill>
                  <a:srgbClr val="FDFBF7"/>
                </a:solidFill>
                <a:latin typeface="Playfair Display"/>
              </a:rPr>
              <a:t>The Drunk History Litigation Challenge</a:t>
            </a:r>
          </a:p>
        </p:txBody>
      </p:sp>
      <p:sp>
        <p:nvSpPr>
          <p:cNvPr id="5" name="TextBox 4"/>
          <p:cNvSpPr txBox="1"/>
          <p:nvPr/>
        </p:nvSpPr>
        <p:spPr>
          <a:xfrm>
            <a:off x="3923109" y="4504283"/>
            <a:ext cx="4345781" cy="276225"/>
          </a:xfrm>
          <a:prstGeom prst="rect">
            <a:avLst/>
          </a:prstGeom>
          <a:noFill/>
        </p:spPr>
        <p:txBody>
          <a:bodyPr wrap="none" lIns="0" tIns="0" rIns="0" bIns="0" anchor="t">
            <a:spAutoFit/>
          </a:bodyPr>
          <a:lstStyle/>
          <a:p>
            <a:pPr algn="ctr"/>
            <a:r>
              <a:rPr sz="1800" b="0" i="0" u="none">
                <a:solidFill>
                  <a:srgbClr val="A8A29E"/>
                </a:solidFill>
                <a:latin typeface="Lato"/>
              </a:rPr>
              <a:t>Revisiting legally significant events.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BF7"/>
        </a:solidFill>
        <a:effectLst/>
      </p:bgPr>
    </p:bg>
    <p:spTree>
      <p:nvGrpSpPr>
        <p:cNvPr id="1" name=""/>
        <p:cNvGrpSpPr/>
        <p:nvPr/>
      </p:nvGrpSpPr>
      <p:grpSpPr>
        <a:xfrm>
          <a:off x="0" y="0"/>
          <a:ext cx="0" cy="0"/>
          <a:chOff x="0" y="0"/>
          <a:chExt cx="0" cy="0"/>
        </a:xfrm>
      </p:grpSpPr>
      <p:sp>
        <p:nvSpPr>
          <p:cNvPr id="2" name="Rectangle 1"/>
          <p:cNvSpPr/>
          <p:nvPr/>
        </p:nvSpPr>
        <p:spPr>
          <a:xfrm>
            <a:off x="762000" y="3105150"/>
            <a:ext cx="3352800" cy="21621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4419600" y="3105150"/>
            <a:ext cx="3352800" cy="21621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8077200" y="3105150"/>
            <a:ext cx="3352800" cy="21621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image.png"/>
          <p:cNvPicPr>
            <a:picLocks noChangeAspect="1"/>
          </p:cNvPicPr>
          <p:nvPr/>
        </p:nvPicPr>
        <p:blipFill>
          <a:blip r:embed="rId2"/>
          <a:stretch>
            <a:fillRect/>
          </a:stretch>
        </p:blipFill>
        <p:spPr>
          <a:xfrm>
            <a:off x="2286000" y="3562350"/>
            <a:ext cx="304800" cy="304800"/>
          </a:xfrm>
          <a:prstGeom prst="rect">
            <a:avLst/>
          </a:prstGeom>
        </p:spPr>
      </p:pic>
      <p:pic>
        <p:nvPicPr>
          <p:cNvPr id="6" name="Picture 5" descr="image.png"/>
          <p:cNvPicPr>
            <a:picLocks noChangeAspect="1"/>
          </p:cNvPicPr>
          <p:nvPr/>
        </p:nvPicPr>
        <p:blipFill>
          <a:blip r:embed="rId3"/>
          <a:stretch>
            <a:fillRect/>
          </a:stretch>
        </p:blipFill>
        <p:spPr>
          <a:xfrm>
            <a:off x="5905500" y="3562350"/>
            <a:ext cx="381000" cy="304800"/>
          </a:xfrm>
          <a:prstGeom prst="rect">
            <a:avLst/>
          </a:prstGeom>
        </p:spPr>
      </p:pic>
      <p:pic>
        <p:nvPicPr>
          <p:cNvPr id="7" name="Picture 6" descr="image.png"/>
          <p:cNvPicPr>
            <a:picLocks noChangeAspect="1"/>
          </p:cNvPicPr>
          <p:nvPr/>
        </p:nvPicPr>
        <p:blipFill>
          <a:blip r:embed="rId4"/>
          <a:stretch>
            <a:fillRect/>
          </a:stretch>
        </p:blipFill>
        <p:spPr>
          <a:xfrm>
            <a:off x="9601200" y="3562350"/>
            <a:ext cx="304800" cy="304800"/>
          </a:xfrm>
          <a:prstGeom prst="rect">
            <a:avLst/>
          </a:prstGeom>
        </p:spPr>
      </p:pic>
      <p:sp>
        <p:nvSpPr>
          <p:cNvPr id="8" name="TextBox 7"/>
          <p:cNvSpPr txBox="1"/>
          <p:nvPr/>
        </p:nvSpPr>
        <p:spPr>
          <a:xfrm>
            <a:off x="762000" y="609600"/>
            <a:ext cx="11430000" cy="180975"/>
          </a:xfrm>
          <a:prstGeom prst="rect">
            <a:avLst/>
          </a:prstGeom>
          <a:noFill/>
        </p:spPr>
        <p:txBody>
          <a:bodyPr wrap="none" lIns="0" tIns="0" rIns="0" bIns="0" anchor="t">
            <a:spAutoFit/>
          </a:bodyPr>
          <a:lstStyle/>
          <a:p>
            <a:pPr algn="l"/>
            <a:r>
              <a:rPr sz="1200" b="1" i="0" u="none">
                <a:solidFill>
                  <a:srgbClr val="8C1C13"/>
                </a:solidFill>
                <a:latin typeface="Lato"/>
              </a:rPr>
              <a:t>THE CONCEPT</a:t>
            </a:r>
          </a:p>
        </p:txBody>
      </p:sp>
      <p:sp>
        <p:nvSpPr>
          <p:cNvPr id="9" name="TextBox 8"/>
          <p:cNvSpPr txBox="1"/>
          <p:nvPr/>
        </p:nvSpPr>
        <p:spPr>
          <a:xfrm>
            <a:off x="762000" y="904875"/>
            <a:ext cx="11430000" cy="609600"/>
          </a:xfrm>
          <a:prstGeom prst="rect">
            <a:avLst/>
          </a:prstGeom>
          <a:noFill/>
        </p:spPr>
        <p:txBody>
          <a:bodyPr wrap="none" lIns="0" tIns="0" rIns="0" bIns="0" anchor="t">
            <a:spAutoFit/>
          </a:bodyPr>
          <a:lstStyle/>
          <a:p>
            <a:pPr algn="l"/>
            <a:r>
              <a:rPr sz="3600" b="1" i="0" u="none">
                <a:solidFill>
                  <a:srgbClr val="292524"/>
                </a:solidFill>
                <a:latin typeface="Playfair Display"/>
              </a:rPr>
              <a:t>Team Formation</a:t>
            </a:r>
          </a:p>
        </p:txBody>
      </p:sp>
      <p:sp>
        <p:nvSpPr>
          <p:cNvPr id="10" name="TextBox 9"/>
          <p:cNvSpPr txBox="1"/>
          <p:nvPr/>
        </p:nvSpPr>
        <p:spPr>
          <a:xfrm>
            <a:off x="638175" y="4095750"/>
            <a:ext cx="3600450" cy="352425"/>
          </a:xfrm>
          <a:prstGeom prst="rect">
            <a:avLst/>
          </a:prstGeom>
          <a:noFill/>
        </p:spPr>
        <p:txBody>
          <a:bodyPr wrap="none" lIns="0" tIns="0" rIns="0" bIns="0" anchor="t">
            <a:spAutoFit/>
          </a:bodyPr>
          <a:lstStyle/>
          <a:p>
            <a:pPr algn="ctr"/>
            <a:r>
              <a:rPr sz="2100" b="1" i="0" u="none">
                <a:solidFill>
                  <a:srgbClr val="292524"/>
                </a:solidFill>
                <a:latin typeface="Playfair Display"/>
              </a:rPr>
              <a:t>Hon. Peter Sala</a:t>
            </a:r>
          </a:p>
        </p:txBody>
      </p:sp>
      <p:sp>
        <p:nvSpPr>
          <p:cNvPr id="11" name="TextBox 10"/>
          <p:cNvSpPr txBox="1"/>
          <p:nvPr/>
        </p:nvSpPr>
        <p:spPr>
          <a:xfrm>
            <a:off x="723900" y="4600575"/>
            <a:ext cx="3429000" cy="209550"/>
          </a:xfrm>
          <a:prstGeom prst="rect">
            <a:avLst/>
          </a:prstGeom>
          <a:noFill/>
        </p:spPr>
        <p:txBody>
          <a:bodyPr wrap="none" lIns="0" tIns="0" rIns="0" bIns="0" anchor="t">
            <a:spAutoFit/>
          </a:bodyPr>
          <a:lstStyle/>
          <a:p>
            <a:pPr algn="ctr"/>
            <a:r>
              <a:rPr sz="1350" b="0" i="0" u="none">
                <a:solidFill>
                  <a:srgbClr val="666666"/>
                </a:solidFill>
                <a:latin typeface="Lato"/>
              </a:rPr>
              <a:t>Select 2 additional members.</a:t>
            </a:r>
          </a:p>
        </p:txBody>
      </p:sp>
      <p:sp>
        <p:nvSpPr>
          <p:cNvPr id="12" name="TextBox 11"/>
          <p:cNvSpPr txBox="1"/>
          <p:nvPr/>
        </p:nvSpPr>
        <p:spPr>
          <a:xfrm>
            <a:off x="4295775" y="4095750"/>
            <a:ext cx="3600450" cy="352425"/>
          </a:xfrm>
          <a:prstGeom prst="rect">
            <a:avLst/>
          </a:prstGeom>
          <a:noFill/>
        </p:spPr>
        <p:txBody>
          <a:bodyPr wrap="none" lIns="0" tIns="0" rIns="0" bIns="0" anchor="t">
            <a:spAutoFit/>
          </a:bodyPr>
          <a:lstStyle/>
          <a:p>
            <a:pPr algn="ctr"/>
            <a:r>
              <a:rPr sz="2100" b="1" i="0" u="none">
                <a:solidFill>
                  <a:srgbClr val="292524"/>
                </a:solidFill>
                <a:latin typeface="Playfair Display"/>
              </a:rPr>
              <a:t>Robert Catalde</a:t>
            </a:r>
          </a:p>
        </p:txBody>
      </p:sp>
      <p:sp>
        <p:nvSpPr>
          <p:cNvPr id="13" name="TextBox 12"/>
          <p:cNvSpPr txBox="1"/>
          <p:nvPr/>
        </p:nvSpPr>
        <p:spPr>
          <a:xfrm>
            <a:off x="4381500" y="4600575"/>
            <a:ext cx="3429000" cy="209550"/>
          </a:xfrm>
          <a:prstGeom prst="rect">
            <a:avLst/>
          </a:prstGeom>
          <a:noFill/>
        </p:spPr>
        <p:txBody>
          <a:bodyPr wrap="none" lIns="0" tIns="0" rIns="0" bIns="0" anchor="t">
            <a:spAutoFit/>
          </a:bodyPr>
          <a:lstStyle/>
          <a:p>
            <a:pPr algn="ctr"/>
            <a:r>
              <a:rPr sz="1350" b="0" i="0" u="none">
                <a:solidFill>
                  <a:srgbClr val="666666"/>
                </a:solidFill>
                <a:latin typeface="Lato"/>
              </a:rPr>
              <a:t>Select 2 additional members.</a:t>
            </a:r>
          </a:p>
        </p:txBody>
      </p:sp>
      <p:sp>
        <p:nvSpPr>
          <p:cNvPr id="14" name="TextBox 13"/>
          <p:cNvSpPr txBox="1"/>
          <p:nvPr/>
        </p:nvSpPr>
        <p:spPr>
          <a:xfrm>
            <a:off x="9036258" y="4095750"/>
            <a:ext cx="1434688" cy="323165"/>
          </a:xfrm>
          <a:prstGeom prst="rect">
            <a:avLst/>
          </a:prstGeom>
          <a:noFill/>
        </p:spPr>
        <p:txBody>
          <a:bodyPr wrap="none" lIns="0" tIns="0" rIns="0" bIns="0" anchor="t">
            <a:spAutoFit/>
          </a:bodyPr>
          <a:lstStyle/>
          <a:p>
            <a:pPr algn="ctr"/>
            <a:r>
              <a:rPr lang="en-US" sz="2100" b="1" i="0" u="none" dirty="0">
                <a:solidFill>
                  <a:srgbClr val="292524"/>
                </a:solidFill>
                <a:latin typeface="Playfair Display"/>
              </a:rPr>
              <a:t>Ashley Solo</a:t>
            </a:r>
            <a:endParaRPr sz="2100" b="1" i="0" u="none" dirty="0">
              <a:solidFill>
                <a:srgbClr val="292524"/>
              </a:solidFill>
              <a:latin typeface="Playfair Display"/>
            </a:endParaRPr>
          </a:p>
        </p:txBody>
      </p:sp>
      <p:sp>
        <p:nvSpPr>
          <p:cNvPr id="15" name="TextBox 14"/>
          <p:cNvSpPr txBox="1"/>
          <p:nvPr/>
        </p:nvSpPr>
        <p:spPr>
          <a:xfrm>
            <a:off x="8039100" y="4600575"/>
            <a:ext cx="3429000" cy="209550"/>
          </a:xfrm>
          <a:prstGeom prst="rect">
            <a:avLst/>
          </a:prstGeom>
          <a:noFill/>
        </p:spPr>
        <p:txBody>
          <a:bodyPr wrap="none" lIns="0" tIns="0" rIns="0" bIns="0" anchor="t">
            <a:spAutoFit/>
          </a:bodyPr>
          <a:lstStyle/>
          <a:p>
            <a:pPr algn="ctr"/>
            <a:r>
              <a:rPr sz="1350" b="0" i="0" u="none">
                <a:solidFill>
                  <a:srgbClr val="666666"/>
                </a:solidFill>
                <a:latin typeface="Lato"/>
              </a:rPr>
              <a:t>Select 2 additional members.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BF7"/>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6096000" cy="6858000"/>
          </a:xfrm>
          <a:prstGeom prst="rect">
            <a:avLst/>
          </a:prstGeom>
        </p:spPr>
      </p:pic>
      <p:sp>
        <p:nvSpPr>
          <p:cNvPr id="3" name="TextBox 2"/>
          <p:cNvSpPr txBox="1"/>
          <p:nvPr/>
        </p:nvSpPr>
        <p:spPr>
          <a:xfrm>
            <a:off x="6705600" y="1788021"/>
            <a:ext cx="1136530" cy="184666"/>
          </a:xfrm>
          <a:prstGeom prst="rect">
            <a:avLst/>
          </a:prstGeom>
          <a:noFill/>
        </p:spPr>
        <p:txBody>
          <a:bodyPr wrap="none" lIns="0" tIns="0" rIns="0" bIns="0" anchor="t">
            <a:spAutoFit/>
          </a:bodyPr>
          <a:lstStyle/>
          <a:p>
            <a:pPr algn="l"/>
            <a:r>
              <a:rPr lang="en-US" sz="1200" b="1" i="0" u="none" dirty="0">
                <a:solidFill>
                  <a:srgbClr val="8C1C13"/>
                </a:solidFill>
                <a:latin typeface="Lato"/>
              </a:rPr>
              <a:t>ROUND</a:t>
            </a:r>
            <a:r>
              <a:rPr sz="1200" b="1" i="0" u="none" dirty="0">
                <a:solidFill>
                  <a:srgbClr val="8C1C13"/>
                </a:solidFill>
                <a:latin typeface="Lato"/>
              </a:rPr>
              <a:t> 1: 1955</a:t>
            </a:r>
          </a:p>
        </p:txBody>
      </p:sp>
      <p:sp>
        <p:nvSpPr>
          <p:cNvPr id="4" name="TextBox 3"/>
          <p:cNvSpPr txBox="1"/>
          <p:nvPr/>
        </p:nvSpPr>
        <p:spPr>
          <a:xfrm>
            <a:off x="6705600" y="2083296"/>
            <a:ext cx="5486400" cy="502890"/>
          </a:xfrm>
          <a:prstGeom prst="rect">
            <a:avLst/>
          </a:prstGeom>
          <a:noFill/>
        </p:spPr>
        <p:txBody>
          <a:bodyPr wrap="none" lIns="0" tIns="0" rIns="0" bIns="0" anchor="t">
            <a:spAutoFit/>
          </a:bodyPr>
          <a:lstStyle/>
          <a:p>
            <a:pPr algn="l">
              <a:lnSpc>
                <a:spcPts val="3959"/>
              </a:lnSpc>
            </a:pPr>
            <a:r>
              <a:rPr sz="3600" b="1" i="0" u="none">
                <a:solidFill>
                  <a:srgbClr val="292524"/>
                </a:solidFill>
                <a:latin typeface="Playfair Display"/>
              </a:rPr>
              <a:t>Civil Rights Strategy</a:t>
            </a:r>
          </a:p>
        </p:txBody>
      </p:sp>
      <p:sp>
        <p:nvSpPr>
          <p:cNvPr id="5" name="TextBox 4"/>
          <p:cNvSpPr txBox="1"/>
          <p:nvPr/>
        </p:nvSpPr>
        <p:spPr>
          <a:xfrm>
            <a:off x="6705600" y="3043386"/>
            <a:ext cx="4940455" cy="295145"/>
          </a:xfrm>
          <a:prstGeom prst="rect">
            <a:avLst/>
          </a:prstGeom>
          <a:noFill/>
        </p:spPr>
        <p:txBody>
          <a:bodyPr wrap="none" lIns="0" tIns="0" rIns="0" bIns="0" anchor="t">
            <a:spAutoFit/>
          </a:bodyPr>
          <a:lstStyle/>
          <a:p>
            <a:pPr algn="l">
              <a:lnSpc>
                <a:spcPts val="2640"/>
              </a:lnSpc>
            </a:pPr>
            <a:r>
              <a:rPr sz="1650" b="1" i="0" u="none" dirty="0">
                <a:solidFill>
                  <a:srgbClr val="D97706"/>
                </a:solidFill>
                <a:latin typeface="Lato"/>
              </a:rPr>
              <a:t>01. </a:t>
            </a:r>
            <a:r>
              <a:rPr lang="en-US" sz="1650" b="1" dirty="0">
                <a:solidFill>
                  <a:srgbClr val="D97706"/>
                </a:solidFill>
                <a:latin typeface="Lato"/>
              </a:rPr>
              <a:t>Named Plaintiff</a:t>
            </a:r>
            <a:r>
              <a:rPr sz="1650" b="1" i="0" u="none" dirty="0">
                <a:solidFill>
                  <a:srgbClr val="D97706"/>
                </a:solidFill>
                <a:latin typeface="Lato"/>
              </a:rPr>
              <a:t>: Rosa Parks or Claudette Colvin?</a:t>
            </a:r>
          </a:p>
        </p:txBody>
      </p:sp>
      <p:sp>
        <p:nvSpPr>
          <p:cNvPr id="6" name="TextBox 5"/>
          <p:cNvSpPr txBox="1"/>
          <p:nvPr/>
        </p:nvSpPr>
        <p:spPr>
          <a:xfrm>
            <a:off x="6705600" y="3607147"/>
            <a:ext cx="2745945" cy="295145"/>
          </a:xfrm>
          <a:prstGeom prst="rect">
            <a:avLst/>
          </a:prstGeom>
          <a:noFill/>
        </p:spPr>
        <p:txBody>
          <a:bodyPr wrap="none" lIns="0" tIns="0" rIns="0" bIns="0" anchor="t">
            <a:spAutoFit/>
          </a:bodyPr>
          <a:lstStyle/>
          <a:p>
            <a:pPr>
              <a:lnSpc>
                <a:spcPts val="2640"/>
              </a:lnSpc>
            </a:pPr>
            <a:r>
              <a:rPr lang="en-US" sz="1650" b="1" dirty="0">
                <a:solidFill>
                  <a:srgbClr val="D97706"/>
                </a:solidFill>
                <a:latin typeface="Lato"/>
              </a:rPr>
              <a:t>02. Forum: Select jurisdiction</a:t>
            </a:r>
            <a:endParaRPr sz="1650" b="1" i="0" u="none" dirty="0">
              <a:solidFill>
                <a:srgbClr val="D97706"/>
              </a:solidFill>
              <a:latin typeface="Lato"/>
            </a:endParaRPr>
          </a:p>
        </p:txBody>
      </p:sp>
      <p:sp>
        <p:nvSpPr>
          <p:cNvPr id="7" name="TextBox 6"/>
          <p:cNvSpPr txBox="1"/>
          <p:nvPr/>
        </p:nvSpPr>
        <p:spPr>
          <a:xfrm flipH="1">
            <a:off x="6705600" y="4170908"/>
            <a:ext cx="4890761" cy="628570"/>
          </a:xfrm>
          <a:prstGeom prst="rect">
            <a:avLst/>
          </a:prstGeom>
          <a:noFill/>
        </p:spPr>
        <p:txBody>
          <a:bodyPr wrap="square" lIns="0" tIns="0" rIns="0" bIns="0" anchor="t">
            <a:spAutoFit/>
          </a:bodyPr>
          <a:lstStyle/>
          <a:p>
            <a:pPr>
              <a:lnSpc>
                <a:spcPts val="2640"/>
              </a:lnSpc>
            </a:pPr>
            <a:r>
              <a:rPr lang="en-US" sz="1650" b="1" dirty="0">
                <a:solidFill>
                  <a:srgbClr val="D97706"/>
                </a:solidFill>
                <a:latin typeface="Lato"/>
              </a:rPr>
              <a:t>03. Constitutional Grounds: Assert protections.</a:t>
            </a:r>
          </a:p>
          <a:p>
            <a:pPr algn="l">
              <a:lnSpc>
                <a:spcPts val="2640"/>
              </a:lnSpc>
            </a:pPr>
            <a:endParaRPr sz="1650" b="1" i="0" u="none" dirty="0">
              <a:solidFill>
                <a:srgbClr val="D97706"/>
              </a:solidFill>
              <a:latin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Claudette Colvin Refuses to Give Up Her Seat (feat. Mariah Wilson &amp; Lisa Bonet) - Drunk History">
            <a:hlinkClick r:id="" action="ppaction://media"/>
            <a:extLst>
              <a:ext uri="{FF2B5EF4-FFF2-40B4-BE49-F238E27FC236}">
                <a16:creationId xmlns:a16="http://schemas.microsoft.com/office/drawing/2014/main" id="{E080EB34-E5F2-81F8-0FA2-842459B0AF82}"/>
              </a:ext>
            </a:extLst>
          </p:cNvPr>
          <p:cNvPicPr>
            <a:picLocks noRot="1" noChangeAspect="1"/>
          </p:cNvPicPr>
          <p:nvPr>
            <a:videoFile r:link="rId1"/>
          </p:nvPr>
        </p:nvPicPr>
        <p:blipFill>
          <a:blip r:embed="rId3"/>
          <a:stretch>
            <a:fillRect/>
          </a:stretch>
        </p:blipFill>
        <p:spPr>
          <a:xfrm>
            <a:off x="26988" y="0"/>
            <a:ext cx="12138025" cy="6858000"/>
          </a:xfrm>
          <a:prstGeom prst="rect">
            <a:avLst/>
          </a:prstGeom>
        </p:spPr>
      </p:pic>
    </p:spTree>
    <p:extLst>
      <p:ext uri="{BB962C8B-B14F-4D97-AF65-F5344CB8AC3E}">
        <p14:creationId xmlns:p14="http://schemas.microsoft.com/office/powerpoint/2010/main" val="4243459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1143000" y="5476875"/>
            <a:ext cx="9906000" cy="77152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1143000" y="1971675"/>
            <a:ext cx="609600" cy="609600"/>
          </a:xfrm>
          <a:prstGeom prst="roundRect">
            <a:avLst>
              <a:gd name="adj" fmla="val 50000"/>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143000" y="2809875"/>
            <a:ext cx="609600" cy="609600"/>
          </a:xfrm>
          <a:prstGeom prst="roundRect">
            <a:avLst>
              <a:gd name="adj" fmla="val 50000"/>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1143000" y="3648075"/>
            <a:ext cx="609600" cy="609600"/>
          </a:xfrm>
          <a:prstGeom prst="roundRect">
            <a:avLst>
              <a:gd name="adj" fmla="val 50000"/>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1143000" y="5476875"/>
            <a:ext cx="9906000" cy="9525"/>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143000" y="609600"/>
            <a:ext cx="1136530" cy="184666"/>
          </a:xfrm>
          <a:prstGeom prst="rect">
            <a:avLst/>
          </a:prstGeom>
          <a:noFill/>
        </p:spPr>
        <p:txBody>
          <a:bodyPr wrap="none" lIns="0" tIns="0" rIns="0" bIns="0" anchor="t">
            <a:spAutoFit/>
          </a:bodyPr>
          <a:lstStyle/>
          <a:p>
            <a:r>
              <a:rPr lang="en-US" sz="1200" b="1" dirty="0">
                <a:solidFill>
                  <a:srgbClr val="8C1C13"/>
                </a:solidFill>
                <a:latin typeface="Lato"/>
              </a:rPr>
              <a:t>ROUND 1: 1955</a:t>
            </a:r>
          </a:p>
        </p:txBody>
      </p:sp>
      <p:sp>
        <p:nvSpPr>
          <p:cNvPr id="10" name="TextBox 9"/>
          <p:cNvSpPr txBox="1"/>
          <p:nvPr/>
        </p:nvSpPr>
        <p:spPr>
          <a:xfrm>
            <a:off x="1143000" y="904875"/>
            <a:ext cx="4358565" cy="553998"/>
          </a:xfrm>
          <a:prstGeom prst="rect">
            <a:avLst/>
          </a:prstGeom>
          <a:noFill/>
        </p:spPr>
        <p:txBody>
          <a:bodyPr wrap="none" lIns="0" tIns="0" rIns="0" bIns="0" anchor="t">
            <a:spAutoFit/>
          </a:bodyPr>
          <a:lstStyle/>
          <a:p>
            <a:pPr algn="l"/>
            <a:r>
              <a:rPr lang="en-US" sz="3600" b="1" dirty="0">
                <a:solidFill>
                  <a:srgbClr val="292524"/>
                </a:solidFill>
                <a:latin typeface="Playfair Display"/>
              </a:rPr>
              <a:t>Civil Rights Strategy</a:t>
            </a:r>
            <a:endParaRPr sz="3600" b="1" i="0" u="none" dirty="0">
              <a:solidFill>
                <a:srgbClr val="292524"/>
              </a:solidFill>
              <a:latin typeface="Playfair Display"/>
            </a:endParaRPr>
          </a:p>
        </p:txBody>
      </p:sp>
      <p:sp>
        <p:nvSpPr>
          <p:cNvPr id="11" name="TextBox 10"/>
          <p:cNvSpPr txBox="1"/>
          <p:nvPr/>
        </p:nvSpPr>
        <p:spPr>
          <a:xfrm>
            <a:off x="1000125" y="2137975"/>
            <a:ext cx="895350" cy="276999"/>
          </a:xfrm>
          <a:prstGeom prst="rect">
            <a:avLst/>
          </a:prstGeom>
          <a:noFill/>
        </p:spPr>
        <p:txBody>
          <a:bodyPr wrap="square" lIns="0" tIns="0" rIns="0" bIns="0" anchor="ctr">
            <a:spAutoFit/>
          </a:bodyPr>
          <a:lstStyle/>
          <a:p>
            <a:pPr algn="ctr"/>
            <a:r>
              <a:rPr lang="en-US" sz="1800" b="1" i="0" u="none" dirty="0">
                <a:solidFill>
                  <a:srgbClr val="8C1C13"/>
                </a:solidFill>
                <a:latin typeface="Times New Roman"/>
              </a:rPr>
              <a:t>1</a:t>
            </a:r>
            <a:endParaRPr sz="1800" b="1" i="0" u="none" dirty="0">
              <a:solidFill>
                <a:srgbClr val="8C1C13"/>
              </a:solidFill>
              <a:latin typeface="Times New Roman"/>
            </a:endParaRPr>
          </a:p>
        </p:txBody>
      </p:sp>
      <p:sp>
        <p:nvSpPr>
          <p:cNvPr id="12" name="TextBox 11"/>
          <p:cNvSpPr txBox="1"/>
          <p:nvPr/>
        </p:nvSpPr>
        <p:spPr>
          <a:xfrm>
            <a:off x="1981200" y="2031265"/>
            <a:ext cx="7569200" cy="553998"/>
          </a:xfrm>
          <a:prstGeom prst="rect">
            <a:avLst/>
          </a:prstGeom>
          <a:noFill/>
        </p:spPr>
        <p:txBody>
          <a:bodyPr wrap="square" lIns="0" tIns="0" rIns="0" bIns="0" anchor="t">
            <a:spAutoFit/>
          </a:bodyPr>
          <a:lstStyle/>
          <a:p>
            <a:pPr algn="just"/>
            <a:r>
              <a:rPr lang="en-US" b="1" dirty="0">
                <a:latin typeface="Lato" panose="020F0502020204030203" pitchFamily="34" charset="0"/>
                <a:ea typeface="Lato" panose="020F0502020204030203" pitchFamily="34" charset="0"/>
                <a:cs typeface="Lato" panose="020F0502020204030203" pitchFamily="34" charset="0"/>
              </a:rPr>
              <a:t>Which plaintiff do you choose to be one of the named plaintiffs in your lawsuit, Rosa Park or Claudette Colvin?</a:t>
            </a:r>
            <a:endParaRPr lang="en-US" b="1" dirty="0">
              <a:solidFill>
                <a:srgbClr val="292524"/>
              </a:solidFill>
              <a:latin typeface="Lato" panose="020F0502020204030203" pitchFamily="34" charset="0"/>
              <a:ea typeface="Lato" panose="020F0502020204030203" pitchFamily="34" charset="0"/>
              <a:cs typeface="Lato" panose="020F0502020204030203" pitchFamily="34" charset="0"/>
            </a:endParaRPr>
          </a:p>
        </p:txBody>
      </p:sp>
      <p:sp>
        <p:nvSpPr>
          <p:cNvPr id="13" name="TextBox 12"/>
          <p:cNvSpPr txBox="1"/>
          <p:nvPr/>
        </p:nvSpPr>
        <p:spPr>
          <a:xfrm>
            <a:off x="1000125" y="2976175"/>
            <a:ext cx="895350" cy="276999"/>
          </a:xfrm>
          <a:prstGeom prst="rect">
            <a:avLst/>
          </a:prstGeom>
          <a:noFill/>
        </p:spPr>
        <p:txBody>
          <a:bodyPr wrap="square" lIns="0" tIns="0" rIns="0" bIns="0" anchor="ctr">
            <a:spAutoFit/>
          </a:bodyPr>
          <a:lstStyle/>
          <a:p>
            <a:pPr algn="ctr"/>
            <a:r>
              <a:rPr lang="en-US" sz="1800" b="1" i="0" u="none" dirty="0">
                <a:solidFill>
                  <a:srgbClr val="8C1C13"/>
                </a:solidFill>
                <a:latin typeface="Times New Roman"/>
              </a:rPr>
              <a:t>2</a:t>
            </a:r>
            <a:endParaRPr sz="1800" b="1" i="0" u="none" dirty="0">
              <a:solidFill>
                <a:srgbClr val="8C1C13"/>
              </a:solidFill>
              <a:latin typeface="Times New Roman"/>
            </a:endParaRPr>
          </a:p>
        </p:txBody>
      </p:sp>
      <p:sp>
        <p:nvSpPr>
          <p:cNvPr id="15" name="TextBox 14"/>
          <p:cNvSpPr txBox="1"/>
          <p:nvPr/>
        </p:nvSpPr>
        <p:spPr>
          <a:xfrm>
            <a:off x="1000125" y="3814375"/>
            <a:ext cx="895350" cy="276999"/>
          </a:xfrm>
          <a:prstGeom prst="rect">
            <a:avLst/>
          </a:prstGeom>
          <a:noFill/>
        </p:spPr>
        <p:txBody>
          <a:bodyPr wrap="square" lIns="0" tIns="0" rIns="0" bIns="0" anchor="ctr">
            <a:spAutoFit/>
          </a:bodyPr>
          <a:lstStyle/>
          <a:p>
            <a:pPr algn="ctr"/>
            <a:r>
              <a:rPr lang="en-US" sz="1800" b="1" i="0" u="none" dirty="0">
                <a:solidFill>
                  <a:srgbClr val="8C1C13"/>
                </a:solidFill>
                <a:latin typeface="Times New Roman"/>
              </a:rPr>
              <a:t>3</a:t>
            </a:r>
            <a:endParaRPr sz="1800" b="1" i="0" u="none" dirty="0">
              <a:solidFill>
                <a:srgbClr val="8C1C13"/>
              </a:solidFill>
              <a:latin typeface="Times New Roman"/>
            </a:endParaRPr>
          </a:p>
        </p:txBody>
      </p:sp>
      <p:sp>
        <p:nvSpPr>
          <p:cNvPr id="16" name="TextBox 15"/>
          <p:cNvSpPr txBox="1"/>
          <p:nvPr/>
        </p:nvSpPr>
        <p:spPr>
          <a:xfrm>
            <a:off x="1895475" y="2849551"/>
            <a:ext cx="9640110" cy="1107996"/>
          </a:xfrm>
          <a:prstGeom prst="rect">
            <a:avLst/>
          </a:prstGeom>
          <a:noFill/>
        </p:spPr>
        <p:txBody>
          <a:bodyPr wrap="square" lIns="0" tIns="0" rIns="0" bIns="0" anchor="t">
            <a:spAutoFit/>
          </a:bodyPr>
          <a:lstStyle/>
          <a:p>
            <a:pPr algn="just"/>
            <a:r>
              <a:rPr lang="en-US" b="1" dirty="0">
                <a:solidFill>
                  <a:srgbClr val="292524"/>
                </a:solidFill>
                <a:latin typeface="Lato"/>
              </a:rPr>
              <a:t>What</a:t>
            </a:r>
            <a:r>
              <a:rPr lang="en-US" i="1" kern="100" dirty="0">
                <a:ea typeface="Calibri" panose="020F0502020204030204" pitchFamily="34" charset="0"/>
                <a:cs typeface="Times New Roman" panose="02020603050405020304" pitchFamily="18" charset="0"/>
              </a:rPr>
              <a:t> </a:t>
            </a:r>
            <a:r>
              <a:rPr lang="en-US" b="1" dirty="0">
                <a:solidFill>
                  <a:srgbClr val="292524"/>
                </a:solidFill>
                <a:latin typeface="Lato"/>
              </a:rPr>
              <a:t>legal forum do you select? </a:t>
            </a:r>
            <a:r>
              <a:rPr lang="en-US" b="1" dirty="0">
                <a:latin typeface="Lato" panose="020F0502020204030203" pitchFamily="34" charset="0"/>
                <a:ea typeface="Lato" panose="020F0502020204030203" pitchFamily="34" charset="0"/>
                <a:cs typeface="Lato" panose="020F0502020204030203" pitchFamily="34" charset="0"/>
              </a:rPr>
              <a:t>Specifically, Atty. Grey is challenging both Alabama statutes and City of Montgomery ordinances -- does your response change if just one and not the other?</a:t>
            </a:r>
          </a:p>
          <a:p>
            <a:pPr algn="just"/>
            <a:endParaRPr lang="en-US" b="1" dirty="0">
              <a:solidFill>
                <a:srgbClr val="292524"/>
              </a:solidFill>
              <a:latin typeface="Lato"/>
            </a:endParaRPr>
          </a:p>
        </p:txBody>
      </p:sp>
      <p:sp>
        <p:nvSpPr>
          <p:cNvPr id="18" name="TextBox 17"/>
          <p:cNvSpPr txBox="1"/>
          <p:nvPr/>
        </p:nvSpPr>
        <p:spPr>
          <a:xfrm>
            <a:off x="1895475" y="3877999"/>
            <a:ext cx="4958089" cy="553998"/>
          </a:xfrm>
          <a:prstGeom prst="rect">
            <a:avLst/>
          </a:prstGeom>
          <a:noFill/>
        </p:spPr>
        <p:txBody>
          <a:bodyPr wrap="none" lIns="0" tIns="0" rIns="0" bIns="0" anchor="t">
            <a:spAutoFit/>
          </a:bodyPr>
          <a:lstStyle/>
          <a:p>
            <a:pPr algn="l"/>
            <a:r>
              <a:rPr lang="en-US" sz="1800" b="1" i="0" u="none" dirty="0">
                <a:solidFill>
                  <a:srgbClr val="292524"/>
                </a:solidFill>
                <a:latin typeface="Lato"/>
              </a:rPr>
              <a:t>And what constitutional grounds do you assert? </a:t>
            </a:r>
          </a:p>
          <a:p>
            <a:pPr algn="l"/>
            <a:r>
              <a:rPr lang="en-US" sz="1800" b="1" i="0" u="none" dirty="0">
                <a:solidFill>
                  <a:srgbClr val="292524"/>
                </a:solidFill>
                <a:latin typeface="Lato"/>
              </a:rPr>
              <a:t> </a:t>
            </a:r>
            <a:endParaRPr sz="1800" b="1" i="0" u="none" dirty="0">
              <a:solidFill>
                <a:srgbClr val="292524"/>
              </a:solidFill>
              <a:latin typeface="Lato"/>
            </a:endParaRPr>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22" name="Add-in 21">
                <a:extLst>
                  <a:ext uri="{FF2B5EF4-FFF2-40B4-BE49-F238E27FC236}">
                    <a16:creationId xmlns:a16="http://schemas.microsoft.com/office/drawing/2014/main" id="{4A5E04C7-C0FD-A16A-0DEF-621690D2A2A0}"/>
                  </a:ext>
                </a:extLst>
              </p:cNvPr>
              <p:cNvGraphicFramePr>
                <a:graphicFrameLocks noGrp="1"/>
              </p:cNvGraphicFramePr>
              <p:nvPr>
                <p:extLst>
                  <p:ext uri="{D42A27DB-BD31-4B8C-83A1-F6EECF244321}">
                    <p14:modId xmlns:p14="http://schemas.microsoft.com/office/powerpoint/2010/main" val="68119484"/>
                  </p:ext>
                </p:extLst>
              </p:nvPr>
            </p:nvGraphicFramePr>
            <p:xfrm>
              <a:off x="9417680" y="5566975"/>
              <a:ext cx="2393320" cy="2294724"/>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22" name="Add-in 21">
                <a:extLst>
                  <a:ext uri="{FF2B5EF4-FFF2-40B4-BE49-F238E27FC236}">
                    <a16:creationId xmlns:a16="http://schemas.microsoft.com/office/drawing/2014/main" id="{4A5E04C7-C0FD-A16A-0DEF-621690D2A2A0}"/>
                  </a:ext>
                </a:extLst>
              </p:cNvPr>
              <p:cNvPicPr>
                <a:picLocks noGrp="1" noRot="1" noChangeAspect="1" noMove="1" noResize="1" noEditPoints="1" noAdjustHandles="1" noChangeArrowheads="1" noChangeShapeType="1"/>
              </p:cNvPicPr>
              <p:nvPr/>
            </p:nvPicPr>
            <p:blipFill>
              <a:blip r:embed="rId3"/>
              <a:stretch>
                <a:fillRect/>
              </a:stretch>
            </p:blipFill>
            <p:spPr>
              <a:xfrm>
                <a:off x="9417680" y="5566975"/>
                <a:ext cx="2393320" cy="2294724"/>
              </a:xfrm>
              <a:prstGeom prst="rect">
                <a:avLst/>
              </a:prstGeom>
            </p:spPr>
          </p:pic>
        </mc:Fallback>
      </mc:AlternateContent>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762000" y="609600"/>
            <a:ext cx="1136530" cy="184666"/>
          </a:xfrm>
          <a:prstGeom prst="rect">
            <a:avLst/>
          </a:prstGeom>
          <a:noFill/>
        </p:spPr>
        <p:txBody>
          <a:bodyPr wrap="none" lIns="0" tIns="0" rIns="0" bIns="0" anchor="t">
            <a:spAutoFit/>
          </a:bodyPr>
          <a:lstStyle/>
          <a:p>
            <a:r>
              <a:rPr lang="en-US" sz="1200" b="1" dirty="0">
                <a:solidFill>
                  <a:srgbClr val="8C1C13"/>
                </a:solidFill>
                <a:latin typeface="Lato"/>
              </a:rPr>
              <a:t>ROUND 1: 1955</a:t>
            </a:r>
          </a:p>
        </p:txBody>
      </p:sp>
      <p:sp>
        <p:nvSpPr>
          <p:cNvPr id="3" name="TextBox 2"/>
          <p:cNvSpPr txBox="1"/>
          <p:nvPr/>
        </p:nvSpPr>
        <p:spPr>
          <a:xfrm>
            <a:off x="762000" y="904875"/>
            <a:ext cx="11430000" cy="609600"/>
          </a:xfrm>
          <a:prstGeom prst="rect">
            <a:avLst/>
          </a:prstGeom>
          <a:noFill/>
        </p:spPr>
        <p:txBody>
          <a:bodyPr wrap="none" lIns="0" tIns="0" rIns="0" bIns="0" anchor="t">
            <a:spAutoFit/>
          </a:bodyPr>
          <a:lstStyle/>
          <a:p>
            <a:pPr algn="l"/>
            <a:r>
              <a:rPr sz="3600" b="1" i="0" u="none">
                <a:solidFill>
                  <a:srgbClr val="292524"/>
                </a:solidFill>
                <a:latin typeface="Playfair Display"/>
              </a:rPr>
              <a:t>Civil Rights Scoring</a:t>
            </a:r>
          </a:p>
        </p:txBody>
      </p:sp>
      <p:sp>
        <p:nvSpPr>
          <p:cNvPr id="4" name="TextBox 3"/>
          <p:cNvSpPr txBox="1"/>
          <p:nvPr/>
        </p:nvSpPr>
        <p:spPr>
          <a:xfrm>
            <a:off x="895350" y="2276475"/>
            <a:ext cx="1714500" cy="685800"/>
          </a:xfrm>
          <a:prstGeom prst="rect">
            <a:avLst/>
          </a:prstGeom>
          <a:noFill/>
        </p:spPr>
        <p:txBody>
          <a:bodyPr wrap="none" lIns="0" tIns="0" rIns="0" bIns="0" anchor="t">
            <a:spAutoFit/>
          </a:bodyPr>
          <a:lstStyle/>
          <a:p>
            <a:pPr algn="ctr">
              <a:lnSpc>
                <a:spcPts val="5400"/>
              </a:lnSpc>
            </a:pPr>
            <a:r>
              <a:rPr sz="5400" b="1" i="0" u="none" dirty="0">
                <a:solidFill>
                  <a:srgbClr val="8C1C13"/>
                </a:solidFill>
                <a:latin typeface="Playfair Display"/>
              </a:rPr>
              <a:t>5</a:t>
            </a:r>
          </a:p>
        </p:txBody>
      </p:sp>
      <p:sp>
        <p:nvSpPr>
          <p:cNvPr id="5" name="TextBox 4"/>
          <p:cNvSpPr txBox="1"/>
          <p:nvPr/>
        </p:nvSpPr>
        <p:spPr>
          <a:xfrm>
            <a:off x="895350" y="3114675"/>
            <a:ext cx="1714500" cy="228600"/>
          </a:xfrm>
          <a:prstGeom prst="rect">
            <a:avLst/>
          </a:prstGeom>
          <a:noFill/>
        </p:spPr>
        <p:txBody>
          <a:bodyPr wrap="none" lIns="0" tIns="0" rIns="0" bIns="0" anchor="t">
            <a:spAutoFit/>
          </a:bodyPr>
          <a:lstStyle/>
          <a:p>
            <a:pPr algn="ctr"/>
            <a:r>
              <a:rPr sz="1500" b="1" i="0" u="none">
                <a:solidFill>
                  <a:srgbClr val="292524"/>
                </a:solidFill>
                <a:latin typeface="Lato"/>
              </a:rPr>
              <a:t>Correct Plaintiff</a:t>
            </a:r>
          </a:p>
        </p:txBody>
      </p:sp>
      <p:sp>
        <p:nvSpPr>
          <p:cNvPr id="6" name="TextBox 5"/>
          <p:cNvSpPr txBox="1"/>
          <p:nvPr/>
        </p:nvSpPr>
        <p:spPr>
          <a:xfrm>
            <a:off x="3823394" y="2276475"/>
            <a:ext cx="1547812" cy="685800"/>
          </a:xfrm>
          <a:prstGeom prst="rect">
            <a:avLst/>
          </a:prstGeom>
          <a:noFill/>
        </p:spPr>
        <p:txBody>
          <a:bodyPr wrap="none" lIns="0" tIns="0" rIns="0" bIns="0" anchor="t">
            <a:spAutoFit/>
          </a:bodyPr>
          <a:lstStyle/>
          <a:p>
            <a:pPr algn="ctr">
              <a:lnSpc>
                <a:spcPts val="5400"/>
              </a:lnSpc>
            </a:pPr>
            <a:r>
              <a:rPr sz="5400" b="1" i="0" u="none">
                <a:solidFill>
                  <a:srgbClr val="8C1C13"/>
                </a:solidFill>
                <a:latin typeface="Playfair Display"/>
              </a:rPr>
              <a:t>5</a:t>
            </a:r>
          </a:p>
        </p:txBody>
      </p:sp>
      <p:sp>
        <p:nvSpPr>
          <p:cNvPr id="7" name="TextBox 6"/>
          <p:cNvSpPr txBox="1"/>
          <p:nvPr/>
        </p:nvSpPr>
        <p:spPr>
          <a:xfrm>
            <a:off x="3823394" y="3114675"/>
            <a:ext cx="1547812" cy="228600"/>
          </a:xfrm>
          <a:prstGeom prst="rect">
            <a:avLst/>
          </a:prstGeom>
          <a:noFill/>
        </p:spPr>
        <p:txBody>
          <a:bodyPr wrap="none" lIns="0" tIns="0" rIns="0" bIns="0" anchor="t">
            <a:spAutoFit/>
          </a:bodyPr>
          <a:lstStyle/>
          <a:p>
            <a:pPr algn="ctr"/>
            <a:r>
              <a:rPr sz="1500" b="1" i="0" u="none">
                <a:solidFill>
                  <a:srgbClr val="292524"/>
                </a:solidFill>
                <a:latin typeface="Lato"/>
              </a:rPr>
              <a:t>Correct Forum</a:t>
            </a:r>
          </a:p>
        </p:txBody>
      </p:sp>
      <p:sp>
        <p:nvSpPr>
          <p:cNvPr id="8" name="TextBox 7"/>
          <p:cNvSpPr txBox="1"/>
          <p:nvPr/>
        </p:nvSpPr>
        <p:spPr>
          <a:xfrm>
            <a:off x="6579989" y="2276475"/>
            <a:ext cx="1762125" cy="685800"/>
          </a:xfrm>
          <a:prstGeom prst="rect">
            <a:avLst/>
          </a:prstGeom>
          <a:noFill/>
        </p:spPr>
        <p:txBody>
          <a:bodyPr wrap="none" lIns="0" tIns="0" rIns="0" bIns="0" anchor="t">
            <a:spAutoFit/>
          </a:bodyPr>
          <a:lstStyle/>
          <a:p>
            <a:pPr algn="ctr">
              <a:lnSpc>
                <a:spcPts val="5400"/>
              </a:lnSpc>
            </a:pPr>
            <a:r>
              <a:rPr sz="5400" b="1" i="0" u="none">
                <a:solidFill>
                  <a:srgbClr val="8C1C13"/>
                </a:solidFill>
                <a:latin typeface="Playfair Display"/>
              </a:rPr>
              <a:t>5</a:t>
            </a:r>
          </a:p>
        </p:txBody>
      </p:sp>
      <p:sp>
        <p:nvSpPr>
          <p:cNvPr id="9" name="TextBox 8"/>
          <p:cNvSpPr txBox="1"/>
          <p:nvPr/>
        </p:nvSpPr>
        <p:spPr>
          <a:xfrm>
            <a:off x="6579989" y="3114675"/>
            <a:ext cx="1762125" cy="228600"/>
          </a:xfrm>
          <a:prstGeom prst="rect">
            <a:avLst/>
          </a:prstGeom>
          <a:noFill/>
        </p:spPr>
        <p:txBody>
          <a:bodyPr wrap="none" lIns="0" tIns="0" rIns="0" bIns="0" anchor="t">
            <a:spAutoFit/>
          </a:bodyPr>
          <a:lstStyle/>
          <a:p>
            <a:pPr algn="ctr"/>
            <a:r>
              <a:rPr sz="1500" b="1" i="0" u="none">
                <a:solidFill>
                  <a:srgbClr val="292524"/>
                </a:solidFill>
                <a:latin typeface="Lato"/>
              </a:rPr>
              <a:t>Equal Protection</a:t>
            </a:r>
          </a:p>
        </p:txBody>
      </p:sp>
      <p:sp>
        <p:nvSpPr>
          <p:cNvPr id="10" name="TextBox 9"/>
          <p:cNvSpPr txBox="1"/>
          <p:nvPr/>
        </p:nvSpPr>
        <p:spPr>
          <a:xfrm>
            <a:off x="9528274" y="2276475"/>
            <a:ext cx="1774031" cy="685800"/>
          </a:xfrm>
          <a:prstGeom prst="rect">
            <a:avLst/>
          </a:prstGeom>
          <a:noFill/>
        </p:spPr>
        <p:txBody>
          <a:bodyPr wrap="none" lIns="0" tIns="0" rIns="0" bIns="0" anchor="t">
            <a:spAutoFit/>
          </a:bodyPr>
          <a:lstStyle/>
          <a:p>
            <a:pPr algn="ctr">
              <a:lnSpc>
                <a:spcPts val="5400"/>
              </a:lnSpc>
            </a:pPr>
            <a:r>
              <a:rPr sz="5400" b="1" i="0" u="none">
                <a:solidFill>
                  <a:srgbClr val="D97706"/>
                </a:solidFill>
                <a:latin typeface="Playfair Display"/>
              </a:rPr>
              <a:t>10</a:t>
            </a:r>
          </a:p>
        </p:txBody>
      </p:sp>
      <p:sp>
        <p:nvSpPr>
          <p:cNvPr id="11" name="TextBox 10"/>
          <p:cNvSpPr txBox="1"/>
          <p:nvPr/>
        </p:nvSpPr>
        <p:spPr>
          <a:xfrm>
            <a:off x="9528274" y="3114675"/>
            <a:ext cx="1774031" cy="228600"/>
          </a:xfrm>
          <a:prstGeom prst="rect">
            <a:avLst/>
          </a:prstGeom>
          <a:noFill/>
        </p:spPr>
        <p:txBody>
          <a:bodyPr wrap="none" lIns="0" tIns="0" rIns="0" bIns="0" anchor="t">
            <a:spAutoFit/>
          </a:bodyPr>
          <a:lstStyle/>
          <a:p>
            <a:pPr algn="ctr"/>
            <a:r>
              <a:rPr sz="1500" b="1" i="0" u="none">
                <a:solidFill>
                  <a:srgbClr val="292524"/>
                </a:solidFill>
                <a:latin typeface="Lato"/>
              </a:rPr>
              <a:t>Best Explanation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E381103-2947-A096-1DEB-AF1DEF66A8CB}"/>
              </a:ext>
            </a:extLst>
          </p:cNvPr>
          <p:cNvGraphicFramePr>
            <a:graphicFrameLocks noGrp="1"/>
          </p:cNvGraphicFramePr>
          <p:nvPr>
            <p:extLst>
              <p:ext uri="{D42A27DB-BD31-4B8C-83A1-F6EECF244321}">
                <p14:modId xmlns:p14="http://schemas.microsoft.com/office/powerpoint/2010/main" val="495836792"/>
              </p:ext>
            </p:extLst>
          </p:nvPr>
        </p:nvGraphicFramePr>
        <p:xfrm>
          <a:off x="1201491" y="1681480"/>
          <a:ext cx="9512298" cy="3655447"/>
        </p:xfrm>
        <a:graphic>
          <a:graphicData uri="http://schemas.openxmlformats.org/drawingml/2006/table">
            <a:tbl>
              <a:tblPr firstRow="1" bandRow="1">
                <a:tableStyleId>{37CE84F3-28C3-443E-9E96-99CF82512B78}</a:tableStyleId>
              </a:tblPr>
              <a:tblGrid>
                <a:gridCol w="3170766">
                  <a:extLst>
                    <a:ext uri="{9D8B030D-6E8A-4147-A177-3AD203B41FA5}">
                      <a16:colId xmlns:a16="http://schemas.microsoft.com/office/drawing/2014/main" val="858167049"/>
                    </a:ext>
                  </a:extLst>
                </a:gridCol>
                <a:gridCol w="3170766">
                  <a:extLst>
                    <a:ext uri="{9D8B030D-6E8A-4147-A177-3AD203B41FA5}">
                      <a16:colId xmlns:a16="http://schemas.microsoft.com/office/drawing/2014/main" val="1192869023"/>
                    </a:ext>
                  </a:extLst>
                </a:gridCol>
                <a:gridCol w="3170766">
                  <a:extLst>
                    <a:ext uri="{9D8B030D-6E8A-4147-A177-3AD203B41FA5}">
                      <a16:colId xmlns:a16="http://schemas.microsoft.com/office/drawing/2014/main" val="1895893035"/>
                    </a:ext>
                  </a:extLst>
                </a:gridCol>
              </a:tblGrid>
              <a:tr h="559876">
                <a:tc>
                  <a:txBody>
                    <a:bodyPr/>
                    <a:lstStyle/>
                    <a:p>
                      <a:pPr algn="ctr"/>
                      <a:r>
                        <a:rPr lang="en-US" sz="3600" dirty="0"/>
                        <a:t>TEAM SALA</a:t>
                      </a:r>
                    </a:p>
                  </a:txBody>
                  <a:tcP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3600" dirty="0"/>
                        <a:t>TEAM CATALDE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3600" dirty="0"/>
                        <a:t>TEAM SOLO</a:t>
                      </a:r>
                    </a:p>
                  </a:txBody>
                  <a:tcPr>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9449789"/>
                  </a:ext>
                </a:extLst>
              </a:tr>
              <a:tr h="3015367">
                <a:tc>
                  <a:txBody>
                    <a:bodyPr/>
                    <a:lstStyle/>
                    <a:p>
                      <a:pPr algn="ctr"/>
                      <a:r>
                        <a:rPr lang="en-US" sz="16600" dirty="0"/>
                        <a:t>15</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prstClr val="white"/>
                          </a:solidFill>
                          <a:effectLst/>
                          <a:uLnTx/>
                          <a:uFillTx/>
                          <a:latin typeface="+mn-lt"/>
                          <a:ea typeface="+mn-ea"/>
                          <a:cs typeface="+mn-cs"/>
                        </a:rPr>
                        <a:t>10</a:t>
                      </a:r>
                    </a:p>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a:ln>
                            <a:noFill/>
                          </a:ln>
                          <a:solidFill>
                            <a:prstClr val="white"/>
                          </a:solidFill>
                          <a:effectLst/>
                          <a:uLnTx/>
                          <a:uFillTx/>
                          <a:latin typeface="+mn-lt"/>
                          <a:ea typeface="+mn-ea"/>
                          <a:cs typeface="+mn-cs"/>
                        </a:rPr>
                        <a:t>10</a:t>
                      </a:r>
                      <a:endParaRPr kumimoji="0" lang="en-US" sz="16600" b="0" i="0" u="none" strike="noStrike" kern="1200" cap="none" spc="0" normalizeH="0" baseline="0" noProof="0" dirty="0">
                        <a:ln>
                          <a:noFill/>
                        </a:ln>
                        <a:solidFill>
                          <a:prstClr val="white"/>
                        </a:solidFill>
                        <a:effectLst/>
                        <a:uLnTx/>
                        <a:uFillTx/>
                        <a:latin typeface="+mn-lt"/>
                        <a:ea typeface="+mn-ea"/>
                        <a:cs typeface="+mn-cs"/>
                      </a:endParaRPr>
                    </a:p>
                    <a:p>
                      <a:endParaRPr lang="en-US" dirty="0"/>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35698421"/>
                  </a:ext>
                </a:extLst>
              </a:tr>
            </a:tbl>
          </a:graphicData>
        </a:graphic>
      </p:graphicFrame>
      <p:sp>
        <p:nvSpPr>
          <p:cNvPr id="4" name="TextBox 3">
            <a:extLst>
              <a:ext uri="{FF2B5EF4-FFF2-40B4-BE49-F238E27FC236}">
                <a16:creationId xmlns:a16="http://schemas.microsoft.com/office/drawing/2014/main" id="{D383DF43-CADC-67BA-9CCB-DEDEECE97D90}"/>
              </a:ext>
            </a:extLst>
          </p:cNvPr>
          <p:cNvSpPr txBox="1"/>
          <p:nvPr/>
        </p:nvSpPr>
        <p:spPr>
          <a:xfrm>
            <a:off x="800100" y="585401"/>
            <a:ext cx="6096000" cy="276999"/>
          </a:xfrm>
          <a:prstGeom prst="rect">
            <a:avLst/>
          </a:prstGeom>
          <a:noFill/>
        </p:spPr>
        <p:txBody>
          <a:bodyPr wrap="square">
            <a:spAutoFit/>
          </a:bodyPr>
          <a:lstStyle/>
          <a:p>
            <a:pPr algn="l"/>
            <a:r>
              <a:rPr lang="en-US" sz="1200" b="1" i="0" u="none" dirty="0">
                <a:solidFill>
                  <a:srgbClr val="8C1C13"/>
                </a:solidFill>
                <a:latin typeface="Lato"/>
              </a:rPr>
              <a:t>ROUND 1: 1955</a:t>
            </a:r>
          </a:p>
        </p:txBody>
      </p:sp>
    </p:spTree>
    <p:extLst>
      <p:ext uri="{BB962C8B-B14F-4D97-AF65-F5344CB8AC3E}">
        <p14:creationId xmlns:p14="http://schemas.microsoft.com/office/powerpoint/2010/main" val="3972699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BF7"/>
        </a:solidFill>
        <a:effectLst/>
      </p:bgPr>
    </p:bg>
    <p:spTree>
      <p:nvGrpSpPr>
        <p:cNvPr id="1" name=""/>
        <p:cNvGrpSpPr/>
        <p:nvPr/>
      </p:nvGrpSpPr>
      <p:grpSpPr>
        <a:xfrm>
          <a:off x="0" y="0"/>
          <a:ext cx="0" cy="0"/>
          <a:chOff x="0" y="0"/>
          <a:chExt cx="0" cy="0"/>
        </a:xfrm>
      </p:grpSpPr>
      <p:sp>
        <p:nvSpPr>
          <p:cNvPr id="2" name="Rectangle 1"/>
          <p:cNvSpPr/>
          <p:nvPr/>
        </p:nvSpPr>
        <p:spPr>
          <a:xfrm>
            <a:off x="609600" y="4095898"/>
            <a:ext cx="38100" cy="1005482"/>
          </a:xfrm>
          <a:prstGeom prst="rect">
            <a:avLst/>
          </a:prstGeom>
          <a:solidFill>
            <a:srgbClr val="D977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image.png"/>
          <p:cNvPicPr>
            <a:picLocks noChangeAspect="1"/>
          </p:cNvPicPr>
          <p:nvPr/>
        </p:nvPicPr>
        <p:blipFill>
          <a:blip r:embed="rId2"/>
          <a:stretch>
            <a:fillRect/>
          </a:stretch>
        </p:blipFill>
        <p:spPr>
          <a:xfrm>
            <a:off x="6096000" y="0"/>
            <a:ext cx="6096000" cy="6858000"/>
          </a:xfrm>
          <a:prstGeom prst="rect">
            <a:avLst/>
          </a:prstGeom>
        </p:spPr>
      </p:pic>
      <p:sp>
        <p:nvSpPr>
          <p:cNvPr id="4" name="TextBox 3"/>
          <p:cNvSpPr txBox="1"/>
          <p:nvPr/>
        </p:nvSpPr>
        <p:spPr>
          <a:xfrm>
            <a:off x="609600" y="1756618"/>
            <a:ext cx="1136530" cy="184666"/>
          </a:xfrm>
          <a:prstGeom prst="rect">
            <a:avLst/>
          </a:prstGeom>
          <a:noFill/>
        </p:spPr>
        <p:txBody>
          <a:bodyPr wrap="none" lIns="0" tIns="0" rIns="0" bIns="0" anchor="t">
            <a:spAutoFit/>
          </a:bodyPr>
          <a:lstStyle/>
          <a:p>
            <a:pPr algn="l"/>
            <a:r>
              <a:rPr lang="en-US" sz="1200" b="1" dirty="0">
                <a:solidFill>
                  <a:srgbClr val="8C1C13"/>
                </a:solidFill>
                <a:latin typeface="Lato"/>
              </a:rPr>
              <a:t>ROUND</a:t>
            </a:r>
            <a:r>
              <a:rPr sz="1200" b="1" i="0" u="none" dirty="0">
                <a:solidFill>
                  <a:srgbClr val="8C1C13"/>
                </a:solidFill>
                <a:latin typeface="Lato"/>
              </a:rPr>
              <a:t> 2: 1971</a:t>
            </a:r>
          </a:p>
        </p:txBody>
      </p:sp>
      <p:sp>
        <p:nvSpPr>
          <p:cNvPr id="5" name="TextBox 4"/>
          <p:cNvSpPr txBox="1"/>
          <p:nvPr/>
        </p:nvSpPr>
        <p:spPr>
          <a:xfrm>
            <a:off x="609600" y="2051893"/>
            <a:ext cx="5220652" cy="1005780"/>
          </a:xfrm>
          <a:prstGeom prst="rect">
            <a:avLst/>
          </a:prstGeom>
          <a:noFill/>
        </p:spPr>
        <p:txBody>
          <a:bodyPr wrap="square" lIns="0" tIns="0" rIns="0" bIns="0" anchor="t">
            <a:spAutoFit/>
          </a:bodyPr>
          <a:lstStyle/>
          <a:p>
            <a:pPr algn="l">
              <a:lnSpc>
                <a:spcPts val="3959"/>
              </a:lnSpc>
            </a:pPr>
            <a:r>
              <a:rPr sz="3600" b="1" i="0" u="none">
                <a:solidFill>
                  <a:srgbClr val="292524"/>
                </a:solidFill>
                <a:latin typeface="Playfair Display"/>
              </a:rPr>
              <a:t>The Appellate Rescue Mission</a:t>
            </a:r>
          </a:p>
        </p:txBody>
      </p:sp>
      <p:sp>
        <p:nvSpPr>
          <p:cNvPr id="6" name="TextBox 5"/>
          <p:cNvSpPr txBox="1"/>
          <p:nvPr/>
        </p:nvSpPr>
        <p:spPr>
          <a:xfrm>
            <a:off x="609600" y="3362473"/>
            <a:ext cx="6096000" cy="276225"/>
          </a:xfrm>
          <a:prstGeom prst="rect">
            <a:avLst/>
          </a:prstGeom>
          <a:noFill/>
        </p:spPr>
        <p:txBody>
          <a:bodyPr wrap="none" lIns="0" tIns="0" rIns="0" bIns="0" anchor="t">
            <a:spAutoFit/>
          </a:bodyPr>
          <a:lstStyle/>
          <a:p>
            <a:pPr algn="l"/>
            <a:r>
              <a:rPr sz="1800" b="1" i="0" u="none">
                <a:solidFill>
                  <a:srgbClr val="666666"/>
                </a:solidFill>
                <a:latin typeface="Lato"/>
              </a:rPr>
              <a:t>Clay v. United States</a:t>
            </a:r>
          </a:p>
        </p:txBody>
      </p:sp>
      <p:sp>
        <p:nvSpPr>
          <p:cNvPr id="7" name="TextBox 6"/>
          <p:cNvSpPr txBox="1"/>
          <p:nvPr/>
        </p:nvSpPr>
        <p:spPr>
          <a:xfrm>
            <a:off x="838200" y="4095898"/>
            <a:ext cx="4743450" cy="961995"/>
          </a:xfrm>
          <a:prstGeom prst="rect">
            <a:avLst/>
          </a:prstGeom>
          <a:noFill/>
        </p:spPr>
        <p:txBody>
          <a:bodyPr wrap="square" lIns="0" tIns="0" rIns="0" bIns="0" anchor="t">
            <a:spAutoFit/>
          </a:bodyPr>
          <a:lstStyle/>
          <a:p>
            <a:pPr algn="l">
              <a:lnSpc>
                <a:spcPts val="2640"/>
              </a:lnSpc>
            </a:pPr>
            <a:r>
              <a:rPr sz="1650" b="0" i="0" u="none" dirty="0">
                <a:solidFill>
                  <a:srgbClr val="444444"/>
                </a:solidFill>
                <a:latin typeface="Lato"/>
              </a:rPr>
              <a:t>Act as Supreme Court Justices.</a:t>
            </a:r>
            <a:r>
              <a:rPr dirty="0"/>
              <a:t>
</a:t>
            </a:r>
            <a:r>
              <a:rPr sz="1650" b="0" i="0" u="none" dirty="0">
                <a:solidFill>
                  <a:srgbClr val="444444"/>
                </a:solidFill>
                <a:latin typeface="Lato"/>
              </a:rPr>
              <a:t>Listen to the record summary.</a:t>
            </a:r>
            <a:r>
              <a:rPr dirty="0"/>
              <a:t>
</a:t>
            </a:r>
            <a:r>
              <a:rPr sz="1650" b="0" i="0" u="none" dirty="0">
                <a:solidFill>
                  <a:srgbClr val="444444"/>
                </a:solidFill>
                <a:latin typeface="Lato"/>
              </a:rPr>
              <a:t>Identify reversible errors.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Celebrating Black Athletes in Sports History - Drunk History">
            <a:hlinkClick r:id="" action="ppaction://media"/>
            <a:extLst>
              <a:ext uri="{FF2B5EF4-FFF2-40B4-BE49-F238E27FC236}">
                <a16:creationId xmlns:a16="http://schemas.microsoft.com/office/drawing/2014/main" id="{39C7E579-80B8-2C26-A09C-D3F10215C99E}"/>
              </a:ext>
            </a:extLst>
          </p:cNvPr>
          <p:cNvPicPr>
            <a:picLocks noRot="1" noChangeAspect="1"/>
          </p:cNvPicPr>
          <p:nvPr>
            <a:videoFile r:link="rId1"/>
          </p:nvPr>
        </p:nvPicPr>
        <p:blipFill>
          <a:blip r:embed="rId3"/>
          <a:stretch>
            <a:fillRect/>
          </a:stretch>
        </p:blipFill>
        <p:spPr>
          <a:xfrm>
            <a:off x="26988" y="0"/>
            <a:ext cx="12138025" cy="6858000"/>
          </a:xfrm>
          <a:prstGeom prst="rect">
            <a:avLst/>
          </a:prstGeom>
        </p:spPr>
      </p:pic>
    </p:spTree>
    <p:extLst>
      <p:ext uri="{BB962C8B-B14F-4D97-AF65-F5344CB8AC3E}">
        <p14:creationId xmlns:p14="http://schemas.microsoft.com/office/powerpoint/2010/main" val="2189091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69A0C3C-1FC9-0DAA-CF77-C19CD5F4591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205DDEC-A60A-10B2-14C0-C9D74BB6F3D8}"/>
              </a:ext>
            </a:extLst>
          </p:cNvPr>
          <p:cNvSpPr/>
          <p:nvPr/>
        </p:nvSpPr>
        <p:spPr>
          <a:xfrm>
            <a:off x="1143000" y="5476875"/>
            <a:ext cx="9906000" cy="77152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a:extLst>
              <a:ext uri="{FF2B5EF4-FFF2-40B4-BE49-F238E27FC236}">
                <a16:creationId xmlns:a16="http://schemas.microsoft.com/office/drawing/2014/main" id="{B49C69A7-7E66-25AB-94CF-6342E62CD939}"/>
              </a:ext>
            </a:extLst>
          </p:cNvPr>
          <p:cNvSpPr/>
          <p:nvPr/>
        </p:nvSpPr>
        <p:spPr>
          <a:xfrm>
            <a:off x="1143000" y="1971675"/>
            <a:ext cx="609600" cy="609600"/>
          </a:xfrm>
          <a:prstGeom prst="roundRect">
            <a:avLst>
              <a:gd name="adj" fmla="val 50000"/>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C3D604FF-E607-A68E-3544-F130960DDF72}"/>
              </a:ext>
            </a:extLst>
          </p:cNvPr>
          <p:cNvSpPr/>
          <p:nvPr/>
        </p:nvSpPr>
        <p:spPr>
          <a:xfrm>
            <a:off x="1143000" y="5516175"/>
            <a:ext cx="9906000" cy="9525"/>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6B967F42-1039-236E-CE36-E46B9335B2DD}"/>
              </a:ext>
            </a:extLst>
          </p:cNvPr>
          <p:cNvSpPr txBox="1"/>
          <p:nvPr/>
        </p:nvSpPr>
        <p:spPr>
          <a:xfrm>
            <a:off x="1143000" y="609600"/>
            <a:ext cx="1136530" cy="184666"/>
          </a:xfrm>
          <a:prstGeom prst="rect">
            <a:avLst/>
          </a:prstGeom>
          <a:noFill/>
        </p:spPr>
        <p:txBody>
          <a:bodyPr wrap="none" lIns="0" tIns="0" rIns="0" bIns="0" anchor="t">
            <a:spAutoFit/>
          </a:bodyPr>
          <a:lstStyle/>
          <a:p>
            <a:r>
              <a:rPr lang="en-US" sz="1200" b="1" dirty="0">
                <a:solidFill>
                  <a:srgbClr val="8C1C13"/>
                </a:solidFill>
                <a:latin typeface="Lato"/>
              </a:rPr>
              <a:t>ROUND 2: 1971</a:t>
            </a:r>
          </a:p>
        </p:txBody>
      </p:sp>
      <p:sp>
        <p:nvSpPr>
          <p:cNvPr id="10" name="TextBox 9">
            <a:extLst>
              <a:ext uri="{FF2B5EF4-FFF2-40B4-BE49-F238E27FC236}">
                <a16:creationId xmlns:a16="http://schemas.microsoft.com/office/drawing/2014/main" id="{FBB9FF95-07E2-8F53-7BEE-0916587BC753}"/>
              </a:ext>
            </a:extLst>
          </p:cNvPr>
          <p:cNvSpPr txBox="1"/>
          <p:nvPr/>
        </p:nvSpPr>
        <p:spPr>
          <a:xfrm>
            <a:off x="1143000" y="904875"/>
            <a:ext cx="5429371" cy="553998"/>
          </a:xfrm>
          <a:prstGeom prst="rect">
            <a:avLst/>
          </a:prstGeom>
          <a:noFill/>
        </p:spPr>
        <p:txBody>
          <a:bodyPr wrap="none" lIns="0" tIns="0" rIns="0" bIns="0" anchor="t">
            <a:spAutoFit/>
          </a:bodyPr>
          <a:lstStyle/>
          <a:p>
            <a:pPr algn="l"/>
            <a:r>
              <a:rPr lang="en-US" sz="3600" b="1" dirty="0">
                <a:solidFill>
                  <a:srgbClr val="292524"/>
                </a:solidFill>
                <a:latin typeface="Playfair Display"/>
              </a:rPr>
              <a:t>Appellate Rescue Mission</a:t>
            </a:r>
            <a:endParaRPr sz="3600" b="1" i="0" u="none" dirty="0">
              <a:solidFill>
                <a:srgbClr val="292524"/>
              </a:solidFill>
              <a:latin typeface="Playfair Display"/>
            </a:endParaRPr>
          </a:p>
        </p:txBody>
      </p:sp>
      <p:sp>
        <p:nvSpPr>
          <p:cNvPr id="11" name="TextBox 10">
            <a:extLst>
              <a:ext uri="{FF2B5EF4-FFF2-40B4-BE49-F238E27FC236}">
                <a16:creationId xmlns:a16="http://schemas.microsoft.com/office/drawing/2014/main" id="{6D068B69-4625-7F0A-3FE1-7762B03F51F9}"/>
              </a:ext>
            </a:extLst>
          </p:cNvPr>
          <p:cNvSpPr txBox="1"/>
          <p:nvPr/>
        </p:nvSpPr>
        <p:spPr>
          <a:xfrm>
            <a:off x="1000125" y="2137975"/>
            <a:ext cx="895350" cy="276999"/>
          </a:xfrm>
          <a:prstGeom prst="rect">
            <a:avLst/>
          </a:prstGeom>
          <a:noFill/>
        </p:spPr>
        <p:txBody>
          <a:bodyPr wrap="square" lIns="0" tIns="0" rIns="0" bIns="0" anchor="ctr">
            <a:spAutoFit/>
          </a:bodyPr>
          <a:lstStyle/>
          <a:p>
            <a:pPr algn="ctr"/>
            <a:r>
              <a:rPr lang="en-US" sz="1800" b="1" i="0" u="none" dirty="0">
                <a:solidFill>
                  <a:srgbClr val="8C1C13"/>
                </a:solidFill>
                <a:latin typeface="Times New Roman"/>
              </a:rPr>
              <a:t>1</a:t>
            </a:r>
            <a:endParaRPr sz="1800" b="1" i="0" u="none" dirty="0">
              <a:solidFill>
                <a:srgbClr val="8C1C13"/>
              </a:solidFill>
              <a:latin typeface="Times New Roman"/>
            </a:endParaRPr>
          </a:p>
        </p:txBody>
      </p:sp>
      <p:sp>
        <p:nvSpPr>
          <p:cNvPr id="12" name="TextBox 11">
            <a:extLst>
              <a:ext uri="{FF2B5EF4-FFF2-40B4-BE49-F238E27FC236}">
                <a16:creationId xmlns:a16="http://schemas.microsoft.com/office/drawing/2014/main" id="{4111D806-B889-28D7-27AA-4E9E4CA6C6D6}"/>
              </a:ext>
            </a:extLst>
          </p:cNvPr>
          <p:cNvSpPr txBox="1"/>
          <p:nvPr/>
        </p:nvSpPr>
        <p:spPr>
          <a:xfrm>
            <a:off x="1981200" y="2149940"/>
            <a:ext cx="7569200" cy="1661993"/>
          </a:xfrm>
          <a:prstGeom prst="rect">
            <a:avLst/>
          </a:prstGeom>
          <a:noFill/>
        </p:spPr>
        <p:txBody>
          <a:bodyPr wrap="square" lIns="0" tIns="0" rIns="0" bIns="0" anchor="t">
            <a:spAutoFit/>
          </a:bodyPr>
          <a:lstStyle/>
          <a:p>
            <a:pPr algn="just"/>
            <a:r>
              <a:rPr lang="en-US" b="1" dirty="0">
                <a:solidFill>
                  <a:srgbClr val="292524"/>
                </a:solidFill>
                <a:latin typeface="Lato"/>
              </a:rPr>
              <a:t>Identify the reversible error(s).</a:t>
            </a:r>
          </a:p>
          <a:p>
            <a:pPr algn="just"/>
            <a:endParaRPr lang="en-US" b="1" dirty="0">
              <a:solidFill>
                <a:srgbClr val="292524"/>
              </a:solidFill>
              <a:latin typeface="Lato"/>
            </a:endParaRPr>
          </a:p>
          <a:p>
            <a:pPr algn="just"/>
            <a:endParaRPr lang="en-US" b="1" dirty="0">
              <a:solidFill>
                <a:srgbClr val="292524"/>
              </a:solidFill>
              <a:latin typeface="Lato"/>
            </a:endParaRPr>
          </a:p>
          <a:p>
            <a:pPr algn="just"/>
            <a:r>
              <a:rPr lang="en-US" i="1" dirty="0"/>
              <a:t>Reversible Error: "An error that affects a party's substantive rights or the case's outcome, and thus is grounds for reversal if the party properly objected at trial.“ </a:t>
            </a:r>
          </a:p>
          <a:p>
            <a:pPr algn="r"/>
            <a:r>
              <a:rPr lang="en-US" i="1" dirty="0"/>
              <a:t>– Black’s Law Dictionary</a:t>
            </a:r>
            <a:endParaRPr lang="en-US" b="1" dirty="0">
              <a:solidFill>
                <a:srgbClr val="292524"/>
              </a:solidFill>
              <a:latin typeface="Lato"/>
            </a:endParaRPr>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22" name="Add-in 21">
                <a:extLst>
                  <a:ext uri="{FF2B5EF4-FFF2-40B4-BE49-F238E27FC236}">
                    <a16:creationId xmlns:a16="http://schemas.microsoft.com/office/drawing/2014/main" id="{B7C3A890-C825-770B-6B06-BB50714B2BF5}"/>
                  </a:ext>
                </a:extLst>
              </p:cNvPr>
              <p:cNvGraphicFramePr>
                <a:graphicFrameLocks noGrp="1"/>
              </p:cNvGraphicFramePr>
              <p:nvPr>
                <p:extLst>
                  <p:ext uri="{D42A27DB-BD31-4B8C-83A1-F6EECF244321}">
                    <p14:modId xmlns:p14="http://schemas.microsoft.com/office/powerpoint/2010/main" val="3549991441"/>
                  </p:ext>
                </p:extLst>
              </p:nvPr>
            </p:nvGraphicFramePr>
            <p:xfrm>
              <a:off x="9417680" y="5565000"/>
              <a:ext cx="2393320" cy="2294724"/>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22" name="Add-in 21">
                <a:extLst>
                  <a:ext uri="{FF2B5EF4-FFF2-40B4-BE49-F238E27FC236}">
                    <a16:creationId xmlns:a16="http://schemas.microsoft.com/office/drawing/2014/main" id="{B7C3A890-C825-770B-6B06-BB50714B2BF5}"/>
                  </a:ext>
                </a:extLst>
              </p:cNvPr>
              <p:cNvPicPr>
                <a:picLocks noGrp="1" noRot="1" noChangeAspect="1" noMove="1" noResize="1" noEditPoints="1" noAdjustHandles="1" noChangeArrowheads="1" noChangeShapeType="1"/>
              </p:cNvPicPr>
              <p:nvPr/>
            </p:nvPicPr>
            <p:blipFill>
              <a:blip r:embed="rId3"/>
              <a:stretch>
                <a:fillRect/>
              </a:stretch>
            </p:blipFill>
            <p:spPr>
              <a:xfrm>
                <a:off x="9417680" y="5565000"/>
                <a:ext cx="2393320" cy="2294724"/>
              </a:xfrm>
              <a:prstGeom prst="rect">
                <a:avLst/>
              </a:prstGeom>
            </p:spPr>
          </p:pic>
        </mc:Fallback>
      </mc:AlternateContent>
    </p:spTree>
    <p:extLst>
      <p:ext uri="{BB962C8B-B14F-4D97-AF65-F5344CB8AC3E}">
        <p14:creationId xmlns:p14="http://schemas.microsoft.com/office/powerpoint/2010/main" val="3243357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CA3287-0EB2-49CA-5A31-A8BE8AD92EEE}"/>
              </a:ext>
            </a:extLst>
          </p:cNvPr>
          <p:cNvPicPr>
            <a:picLocks noChangeAspect="1"/>
          </p:cNvPicPr>
          <p:nvPr/>
        </p:nvPicPr>
        <p:blipFill>
          <a:blip r:embed="rId2"/>
          <a:stretch>
            <a:fillRect/>
          </a:stretch>
        </p:blipFill>
        <p:spPr>
          <a:xfrm>
            <a:off x="461412" y="0"/>
            <a:ext cx="11269176" cy="6858000"/>
          </a:xfrm>
          <a:prstGeom prst="rect">
            <a:avLst/>
          </a:prstGeom>
        </p:spPr>
      </p:pic>
    </p:spTree>
    <p:extLst>
      <p:ext uri="{BB962C8B-B14F-4D97-AF65-F5344CB8AC3E}">
        <p14:creationId xmlns:p14="http://schemas.microsoft.com/office/powerpoint/2010/main" val="2629622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Celebrating Black Athletes in Sports History - Drunk History">
            <a:hlinkClick r:id="" action="ppaction://media"/>
            <a:extLst>
              <a:ext uri="{FF2B5EF4-FFF2-40B4-BE49-F238E27FC236}">
                <a16:creationId xmlns:a16="http://schemas.microsoft.com/office/drawing/2014/main" id="{E15BEC98-3026-6DCE-BAED-28730BB89F18}"/>
              </a:ext>
            </a:extLst>
          </p:cNvPr>
          <p:cNvPicPr>
            <a:picLocks noRot="1" noChangeAspect="1"/>
          </p:cNvPicPr>
          <p:nvPr>
            <a:videoFile r:link="rId1"/>
          </p:nvPr>
        </p:nvPicPr>
        <p:blipFill>
          <a:blip r:embed="rId3"/>
          <a:stretch>
            <a:fillRect/>
          </a:stretch>
        </p:blipFill>
        <p:spPr>
          <a:xfrm>
            <a:off x="26988" y="0"/>
            <a:ext cx="12138025" cy="6858000"/>
          </a:xfrm>
          <a:prstGeom prst="rect">
            <a:avLst/>
          </a:prstGeom>
        </p:spPr>
      </p:pic>
    </p:spTree>
    <p:extLst>
      <p:ext uri="{BB962C8B-B14F-4D97-AF65-F5344CB8AC3E}">
        <p14:creationId xmlns:p14="http://schemas.microsoft.com/office/powerpoint/2010/main" val="3575008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9C857-602D-E81B-CB6E-4EC3A3F1699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67E8244-05C4-5320-F81A-678B5F06C29B}"/>
              </a:ext>
            </a:extLst>
          </p:cNvPr>
          <p:cNvSpPr/>
          <p:nvPr/>
        </p:nvSpPr>
        <p:spPr>
          <a:xfrm>
            <a:off x="1143000" y="5476875"/>
            <a:ext cx="9906000" cy="77152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a:extLst>
              <a:ext uri="{FF2B5EF4-FFF2-40B4-BE49-F238E27FC236}">
                <a16:creationId xmlns:a16="http://schemas.microsoft.com/office/drawing/2014/main" id="{DE444306-C604-4395-DCF5-0995C2E6FFA7}"/>
              </a:ext>
            </a:extLst>
          </p:cNvPr>
          <p:cNvSpPr/>
          <p:nvPr/>
        </p:nvSpPr>
        <p:spPr>
          <a:xfrm>
            <a:off x="1143000" y="1971675"/>
            <a:ext cx="609600" cy="609600"/>
          </a:xfrm>
          <a:prstGeom prst="roundRect">
            <a:avLst>
              <a:gd name="adj" fmla="val 50000"/>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a:extLst>
              <a:ext uri="{FF2B5EF4-FFF2-40B4-BE49-F238E27FC236}">
                <a16:creationId xmlns:a16="http://schemas.microsoft.com/office/drawing/2014/main" id="{45DE463E-77AA-C546-60E7-B0CA4A428A54}"/>
              </a:ext>
            </a:extLst>
          </p:cNvPr>
          <p:cNvSpPr/>
          <p:nvPr/>
        </p:nvSpPr>
        <p:spPr>
          <a:xfrm>
            <a:off x="1143000" y="2809875"/>
            <a:ext cx="609600" cy="609600"/>
          </a:xfrm>
          <a:prstGeom prst="roundRect">
            <a:avLst>
              <a:gd name="adj" fmla="val 50000"/>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a:extLst>
              <a:ext uri="{FF2B5EF4-FFF2-40B4-BE49-F238E27FC236}">
                <a16:creationId xmlns:a16="http://schemas.microsoft.com/office/drawing/2014/main" id="{80BA0CDD-5EFA-716F-21E3-C29FBD8D94AE}"/>
              </a:ext>
            </a:extLst>
          </p:cNvPr>
          <p:cNvSpPr/>
          <p:nvPr/>
        </p:nvSpPr>
        <p:spPr>
          <a:xfrm>
            <a:off x="1143000" y="3648075"/>
            <a:ext cx="609600" cy="609600"/>
          </a:xfrm>
          <a:prstGeom prst="roundRect">
            <a:avLst>
              <a:gd name="adj" fmla="val 50000"/>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a:extLst>
              <a:ext uri="{FF2B5EF4-FFF2-40B4-BE49-F238E27FC236}">
                <a16:creationId xmlns:a16="http://schemas.microsoft.com/office/drawing/2014/main" id="{78C34960-FB50-FC8E-364D-FE298860F393}"/>
              </a:ext>
            </a:extLst>
          </p:cNvPr>
          <p:cNvSpPr/>
          <p:nvPr/>
        </p:nvSpPr>
        <p:spPr>
          <a:xfrm>
            <a:off x="1143000" y="4607332"/>
            <a:ext cx="609600" cy="609600"/>
          </a:xfrm>
          <a:prstGeom prst="roundRect">
            <a:avLst>
              <a:gd name="adj" fmla="val 50000"/>
            </a:avLst>
          </a:prstGeom>
          <a:solidFill>
            <a:srgbClr val="FFF3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6901CE87-0371-D68D-0340-12921941912A}"/>
              </a:ext>
            </a:extLst>
          </p:cNvPr>
          <p:cNvSpPr/>
          <p:nvPr/>
        </p:nvSpPr>
        <p:spPr>
          <a:xfrm>
            <a:off x="1143000" y="5476875"/>
            <a:ext cx="9906000" cy="9525"/>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2A5217CD-B135-DF2D-511D-C1490F9BE681}"/>
              </a:ext>
            </a:extLst>
          </p:cNvPr>
          <p:cNvSpPr txBox="1"/>
          <p:nvPr/>
        </p:nvSpPr>
        <p:spPr>
          <a:xfrm>
            <a:off x="1143000" y="609600"/>
            <a:ext cx="1136530" cy="184666"/>
          </a:xfrm>
          <a:prstGeom prst="rect">
            <a:avLst/>
          </a:prstGeom>
          <a:noFill/>
        </p:spPr>
        <p:txBody>
          <a:bodyPr wrap="none" lIns="0" tIns="0" rIns="0" bIns="0" anchor="t">
            <a:spAutoFit/>
          </a:bodyPr>
          <a:lstStyle/>
          <a:p>
            <a:r>
              <a:rPr lang="en-US" sz="1200" b="1" dirty="0">
                <a:solidFill>
                  <a:srgbClr val="8C1C13"/>
                </a:solidFill>
                <a:latin typeface="Lato"/>
              </a:rPr>
              <a:t>ROUND 2: 1971</a:t>
            </a:r>
          </a:p>
        </p:txBody>
      </p:sp>
      <p:sp>
        <p:nvSpPr>
          <p:cNvPr id="10" name="TextBox 9">
            <a:extLst>
              <a:ext uri="{FF2B5EF4-FFF2-40B4-BE49-F238E27FC236}">
                <a16:creationId xmlns:a16="http://schemas.microsoft.com/office/drawing/2014/main" id="{61895983-6425-168D-A491-55C37F698F68}"/>
              </a:ext>
            </a:extLst>
          </p:cNvPr>
          <p:cNvSpPr txBox="1"/>
          <p:nvPr/>
        </p:nvSpPr>
        <p:spPr>
          <a:xfrm>
            <a:off x="1143000" y="904875"/>
            <a:ext cx="11049000" cy="609600"/>
          </a:xfrm>
          <a:prstGeom prst="rect">
            <a:avLst/>
          </a:prstGeom>
          <a:noFill/>
        </p:spPr>
        <p:txBody>
          <a:bodyPr wrap="none" lIns="0" tIns="0" rIns="0" bIns="0" anchor="t">
            <a:spAutoFit/>
          </a:bodyPr>
          <a:lstStyle/>
          <a:p>
            <a:pPr algn="l"/>
            <a:r>
              <a:rPr sz="3600" b="1" i="0" u="none">
                <a:solidFill>
                  <a:srgbClr val="292524"/>
                </a:solidFill>
                <a:latin typeface="Playfair Display"/>
              </a:rPr>
              <a:t>Appellate Error Scoring</a:t>
            </a:r>
          </a:p>
        </p:txBody>
      </p:sp>
      <p:sp>
        <p:nvSpPr>
          <p:cNvPr id="11" name="TextBox 10">
            <a:extLst>
              <a:ext uri="{FF2B5EF4-FFF2-40B4-BE49-F238E27FC236}">
                <a16:creationId xmlns:a16="http://schemas.microsoft.com/office/drawing/2014/main" id="{D672F287-46A3-EE06-478F-0E09691D14AD}"/>
              </a:ext>
            </a:extLst>
          </p:cNvPr>
          <p:cNvSpPr txBox="1"/>
          <p:nvPr/>
        </p:nvSpPr>
        <p:spPr>
          <a:xfrm>
            <a:off x="1000125" y="1971675"/>
            <a:ext cx="895350" cy="609600"/>
          </a:xfrm>
          <a:prstGeom prst="rect">
            <a:avLst/>
          </a:prstGeom>
          <a:noFill/>
        </p:spPr>
        <p:txBody>
          <a:bodyPr wrap="square" lIns="0" tIns="0" rIns="0" bIns="0" anchor="ctr">
            <a:spAutoFit/>
          </a:bodyPr>
          <a:lstStyle/>
          <a:p>
            <a:pPr algn="ctr"/>
            <a:r>
              <a:rPr sz="1800" b="1" i="0" u="none">
                <a:solidFill>
                  <a:srgbClr val="8C1C13"/>
                </a:solidFill>
                <a:latin typeface="Times New Roman"/>
              </a:rPr>
              <a:t>5</a:t>
            </a:r>
          </a:p>
        </p:txBody>
      </p:sp>
      <p:sp>
        <p:nvSpPr>
          <p:cNvPr id="12" name="TextBox 11">
            <a:extLst>
              <a:ext uri="{FF2B5EF4-FFF2-40B4-BE49-F238E27FC236}">
                <a16:creationId xmlns:a16="http://schemas.microsoft.com/office/drawing/2014/main" id="{D6869973-AD1A-0B5D-36A6-16AC970A9938}"/>
              </a:ext>
            </a:extLst>
          </p:cNvPr>
          <p:cNvSpPr txBox="1"/>
          <p:nvPr/>
        </p:nvSpPr>
        <p:spPr>
          <a:xfrm>
            <a:off x="1981200" y="2138362"/>
            <a:ext cx="4693593" cy="276999"/>
          </a:xfrm>
          <a:prstGeom prst="rect">
            <a:avLst/>
          </a:prstGeom>
          <a:noFill/>
        </p:spPr>
        <p:txBody>
          <a:bodyPr wrap="none" lIns="0" tIns="0" rIns="0" bIns="0" anchor="t">
            <a:spAutoFit/>
          </a:bodyPr>
          <a:lstStyle/>
          <a:p>
            <a:pPr algn="l"/>
            <a:r>
              <a:rPr sz="1800" b="1" i="0" u="none" dirty="0">
                <a:solidFill>
                  <a:srgbClr val="292524"/>
                </a:solidFill>
                <a:latin typeface="Lato"/>
              </a:rPr>
              <a:t>DOJ Advisory Letter</a:t>
            </a:r>
            <a:r>
              <a:rPr lang="en-US" sz="1800" b="1" i="0" u="none" dirty="0">
                <a:solidFill>
                  <a:srgbClr val="292524"/>
                </a:solidFill>
                <a:latin typeface="Lato"/>
              </a:rPr>
              <a:t>/Lack of Factual Findings</a:t>
            </a:r>
            <a:endParaRPr sz="1800" b="1" i="0" u="none" dirty="0">
              <a:solidFill>
                <a:srgbClr val="292524"/>
              </a:solidFill>
              <a:latin typeface="Lato"/>
            </a:endParaRPr>
          </a:p>
        </p:txBody>
      </p:sp>
      <p:sp>
        <p:nvSpPr>
          <p:cNvPr id="13" name="TextBox 12">
            <a:extLst>
              <a:ext uri="{FF2B5EF4-FFF2-40B4-BE49-F238E27FC236}">
                <a16:creationId xmlns:a16="http://schemas.microsoft.com/office/drawing/2014/main" id="{312336BF-5171-2F28-CD64-435291EAC38D}"/>
              </a:ext>
            </a:extLst>
          </p:cNvPr>
          <p:cNvSpPr txBox="1"/>
          <p:nvPr/>
        </p:nvSpPr>
        <p:spPr>
          <a:xfrm>
            <a:off x="1000125" y="2809875"/>
            <a:ext cx="895350" cy="609600"/>
          </a:xfrm>
          <a:prstGeom prst="rect">
            <a:avLst/>
          </a:prstGeom>
          <a:noFill/>
        </p:spPr>
        <p:txBody>
          <a:bodyPr wrap="square" lIns="0" tIns="0" rIns="0" bIns="0" anchor="ctr">
            <a:spAutoFit/>
          </a:bodyPr>
          <a:lstStyle/>
          <a:p>
            <a:pPr algn="ctr"/>
            <a:r>
              <a:rPr sz="1800" b="1" i="0" u="none">
                <a:solidFill>
                  <a:srgbClr val="8C1C13"/>
                </a:solidFill>
                <a:latin typeface="Times New Roman"/>
              </a:rPr>
              <a:t>5</a:t>
            </a:r>
          </a:p>
        </p:txBody>
      </p:sp>
      <p:sp>
        <p:nvSpPr>
          <p:cNvPr id="14" name="TextBox 13">
            <a:extLst>
              <a:ext uri="{FF2B5EF4-FFF2-40B4-BE49-F238E27FC236}">
                <a16:creationId xmlns:a16="http://schemas.microsoft.com/office/drawing/2014/main" id="{CAB81A56-B8D8-B9CA-CD1F-2C9E9688FAA6}"/>
              </a:ext>
            </a:extLst>
          </p:cNvPr>
          <p:cNvSpPr txBox="1"/>
          <p:nvPr/>
        </p:nvSpPr>
        <p:spPr>
          <a:xfrm>
            <a:off x="1981200" y="2976562"/>
            <a:ext cx="5334794" cy="276999"/>
          </a:xfrm>
          <a:prstGeom prst="rect">
            <a:avLst/>
          </a:prstGeom>
          <a:noFill/>
        </p:spPr>
        <p:txBody>
          <a:bodyPr wrap="none" lIns="0" tIns="0" rIns="0" bIns="0" anchor="t">
            <a:spAutoFit/>
          </a:bodyPr>
          <a:lstStyle/>
          <a:p>
            <a:pPr algn="l"/>
            <a:r>
              <a:rPr lang="en-US" sz="1800" b="1" i="0" u="none" dirty="0">
                <a:solidFill>
                  <a:srgbClr val="292524"/>
                </a:solidFill>
                <a:latin typeface="Lato"/>
              </a:rPr>
              <a:t>Appeal Board Decision/Failure to Identify Reason(s)</a:t>
            </a:r>
            <a:endParaRPr sz="1800" b="1" i="0" u="none" dirty="0">
              <a:solidFill>
                <a:srgbClr val="292524"/>
              </a:solidFill>
              <a:latin typeface="Lato"/>
            </a:endParaRPr>
          </a:p>
        </p:txBody>
      </p:sp>
      <p:sp>
        <p:nvSpPr>
          <p:cNvPr id="15" name="TextBox 14">
            <a:extLst>
              <a:ext uri="{FF2B5EF4-FFF2-40B4-BE49-F238E27FC236}">
                <a16:creationId xmlns:a16="http://schemas.microsoft.com/office/drawing/2014/main" id="{DC9D6918-23A9-20DD-2654-0AA3CFB992ED}"/>
              </a:ext>
            </a:extLst>
          </p:cNvPr>
          <p:cNvSpPr txBox="1"/>
          <p:nvPr/>
        </p:nvSpPr>
        <p:spPr>
          <a:xfrm>
            <a:off x="1000125" y="3648075"/>
            <a:ext cx="895350" cy="609600"/>
          </a:xfrm>
          <a:prstGeom prst="rect">
            <a:avLst/>
          </a:prstGeom>
          <a:noFill/>
        </p:spPr>
        <p:txBody>
          <a:bodyPr wrap="square" lIns="0" tIns="0" rIns="0" bIns="0" anchor="ctr">
            <a:spAutoFit/>
          </a:bodyPr>
          <a:lstStyle/>
          <a:p>
            <a:pPr algn="ctr"/>
            <a:r>
              <a:rPr sz="1800" b="1" i="0" u="none">
                <a:solidFill>
                  <a:srgbClr val="8C1C13"/>
                </a:solidFill>
                <a:latin typeface="Times New Roman"/>
              </a:rPr>
              <a:t>5</a:t>
            </a:r>
          </a:p>
        </p:txBody>
      </p:sp>
      <p:sp>
        <p:nvSpPr>
          <p:cNvPr id="16" name="TextBox 15">
            <a:extLst>
              <a:ext uri="{FF2B5EF4-FFF2-40B4-BE49-F238E27FC236}">
                <a16:creationId xmlns:a16="http://schemas.microsoft.com/office/drawing/2014/main" id="{ECC255AA-8401-49A0-25FC-1B405FCBD7AF}"/>
              </a:ext>
            </a:extLst>
          </p:cNvPr>
          <p:cNvSpPr txBox="1"/>
          <p:nvPr/>
        </p:nvSpPr>
        <p:spPr>
          <a:xfrm>
            <a:off x="1981200" y="3814762"/>
            <a:ext cx="2377254" cy="276999"/>
          </a:xfrm>
          <a:prstGeom prst="rect">
            <a:avLst/>
          </a:prstGeom>
          <a:noFill/>
        </p:spPr>
        <p:txBody>
          <a:bodyPr wrap="none" lIns="0" tIns="0" rIns="0" bIns="0" anchor="t">
            <a:spAutoFit/>
          </a:bodyPr>
          <a:lstStyle/>
          <a:p>
            <a:pPr algn="l"/>
            <a:r>
              <a:rPr lang="en-US" sz="1800" b="1" i="0" u="none" dirty="0">
                <a:solidFill>
                  <a:srgbClr val="292524"/>
                </a:solidFill>
                <a:latin typeface="Lato"/>
              </a:rPr>
              <a:t>Administrative Defects</a:t>
            </a:r>
            <a:endParaRPr sz="1800" b="1" i="0" u="none" dirty="0">
              <a:solidFill>
                <a:srgbClr val="292524"/>
              </a:solidFill>
              <a:latin typeface="Lato"/>
            </a:endParaRPr>
          </a:p>
        </p:txBody>
      </p:sp>
      <p:sp>
        <p:nvSpPr>
          <p:cNvPr id="19" name="TextBox 18">
            <a:extLst>
              <a:ext uri="{FF2B5EF4-FFF2-40B4-BE49-F238E27FC236}">
                <a16:creationId xmlns:a16="http://schemas.microsoft.com/office/drawing/2014/main" id="{3AC73DD2-378B-A064-800B-D97AE349FFCA}"/>
              </a:ext>
            </a:extLst>
          </p:cNvPr>
          <p:cNvSpPr txBox="1"/>
          <p:nvPr/>
        </p:nvSpPr>
        <p:spPr>
          <a:xfrm>
            <a:off x="1000125" y="4562475"/>
            <a:ext cx="895350" cy="609600"/>
          </a:xfrm>
          <a:prstGeom prst="rect">
            <a:avLst/>
          </a:prstGeom>
          <a:noFill/>
        </p:spPr>
        <p:txBody>
          <a:bodyPr wrap="square" lIns="0" tIns="0" rIns="0" bIns="0" anchor="ctr">
            <a:spAutoFit/>
          </a:bodyPr>
          <a:lstStyle/>
          <a:p>
            <a:pPr algn="ctr"/>
            <a:r>
              <a:rPr sz="1800" b="1" i="0" u="none">
                <a:solidFill>
                  <a:srgbClr val="0F172A"/>
                </a:solidFill>
                <a:latin typeface="Times New Roman"/>
              </a:rPr>
              <a:t>10</a:t>
            </a:r>
          </a:p>
        </p:txBody>
      </p:sp>
      <p:sp>
        <p:nvSpPr>
          <p:cNvPr id="20" name="TextBox 19">
            <a:extLst>
              <a:ext uri="{FF2B5EF4-FFF2-40B4-BE49-F238E27FC236}">
                <a16:creationId xmlns:a16="http://schemas.microsoft.com/office/drawing/2014/main" id="{DAAA9AE8-E2D1-F6F5-BB67-0586692DFAE0}"/>
              </a:ext>
            </a:extLst>
          </p:cNvPr>
          <p:cNvSpPr txBox="1"/>
          <p:nvPr/>
        </p:nvSpPr>
        <p:spPr>
          <a:xfrm>
            <a:off x="1895475" y="4680763"/>
            <a:ext cx="4345781" cy="276225"/>
          </a:xfrm>
          <a:prstGeom prst="rect">
            <a:avLst/>
          </a:prstGeom>
          <a:noFill/>
        </p:spPr>
        <p:txBody>
          <a:bodyPr wrap="none" lIns="0" tIns="0" rIns="0" bIns="0" anchor="t">
            <a:spAutoFit/>
          </a:bodyPr>
          <a:lstStyle/>
          <a:p>
            <a:pPr algn="l"/>
            <a:r>
              <a:rPr sz="1800" b="1" i="0" u="none" dirty="0">
                <a:solidFill>
                  <a:srgbClr val="D97706"/>
                </a:solidFill>
                <a:latin typeface="Lato"/>
              </a:rPr>
              <a:t>Most Creative or Humorous Error</a:t>
            </a:r>
          </a:p>
        </p:txBody>
      </p:sp>
    </p:spTree>
    <p:extLst>
      <p:ext uri="{BB962C8B-B14F-4D97-AF65-F5344CB8AC3E}">
        <p14:creationId xmlns:p14="http://schemas.microsoft.com/office/powerpoint/2010/main" val="2727113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E6202-732D-8BE6-F98E-C59D272B5A92}"/>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3456922-E03B-1266-B786-84D0BB03DBEF}"/>
              </a:ext>
            </a:extLst>
          </p:cNvPr>
          <p:cNvGraphicFramePr>
            <a:graphicFrameLocks noGrp="1"/>
          </p:cNvGraphicFramePr>
          <p:nvPr>
            <p:extLst>
              <p:ext uri="{D42A27DB-BD31-4B8C-83A1-F6EECF244321}">
                <p14:modId xmlns:p14="http://schemas.microsoft.com/office/powerpoint/2010/main" val="4294572220"/>
              </p:ext>
            </p:extLst>
          </p:nvPr>
        </p:nvGraphicFramePr>
        <p:xfrm>
          <a:off x="1201491" y="1681480"/>
          <a:ext cx="9512298" cy="3655447"/>
        </p:xfrm>
        <a:graphic>
          <a:graphicData uri="http://schemas.openxmlformats.org/drawingml/2006/table">
            <a:tbl>
              <a:tblPr firstRow="1" bandRow="1">
                <a:tableStyleId>{37CE84F3-28C3-443E-9E96-99CF82512B78}</a:tableStyleId>
              </a:tblPr>
              <a:tblGrid>
                <a:gridCol w="3170766">
                  <a:extLst>
                    <a:ext uri="{9D8B030D-6E8A-4147-A177-3AD203B41FA5}">
                      <a16:colId xmlns:a16="http://schemas.microsoft.com/office/drawing/2014/main" val="858167049"/>
                    </a:ext>
                  </a:extLst>
                </a:gridCol>
                <a:gridCol w="3170766">
                  <a:extLst>
                    <a:ext uri="{9D8B030D-6E8A-4147-A177-3AD203B41FA5}">
                      <a16:colId xmlns:a16="http://schemas.microsoft.com/office/drawing/2014/main" val="1192869023"/>
                    </a:ext>
                  </a:extLst>
                </a:gridCol>
                <a:gridCol w="3170766">
                  <a:extLst>
                    <a:ext uri="{9D8B030D-6E8A-4147-A177-3AD203B41FA5}">
                      <a16:colId xmlns:a16="http://schemas.microsoft.com/office/drawing/2014/main" val="1895893035"/>
                    </a:ext>
                  </a:extLst>
                </a:gridCol>
              </a:tblGrid>
              <a:tr h="559876">
                <a:tc>
                  <a:txBody>
                    <a:bodyPr/>
                    <a:lstStyle/>
                    <a:p>
                      <a:pPr algn="ctr"/>
                      <a:r>
                        <a:rPr lang="en-US" sz="3600" dirty="0"/>
                        <a:t>TEAM SALA</a:t>
                      </a:r>
                    </a:p>
                  </a:txBody>
                  <a:tcP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3600" dirty="0"/>
                        <a:t>TEAM CATALDE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3600" dirty="0"/>
                        <a:t>TEAM SOLO</a:t>
                      </a:r>
                    </a:p>
                  </a:txBody>
                  <a:tcPr>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9449789"/>
                  </a:ext>
                </a:extLst>
              </a:tr>
              <a:tr h="3015367">
                <a:tc>
                  <a:txBody>
                    <a:bodyPr/>
                    <a:lstStyle/>
                    <a:p>
                      <a:pPr algn="ctr"/>
                      <a:r>
                        <a:rPr lang="en-US" sz="16600" dirty="0"/>
                        <a:t>20</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prstClr val="white"/>
                          </a:solidFill>
                          <a:effectLst/>
                          <a:uLnTx/>
                          <a:uFillTx/>
                          <a:latin typeface="+mn-lt"/>
                          <a:ea typeface="+mn-ea"/>
                          <a:cs typeface="+mn-cs"/>
                        </a:rPr>
                        <a:t>15</a:t>
                      </a:r>
                    </a:p>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prstClr val="white"/>
                          </a:solidFill>
                          <a:effectLst/>
                          <a:uLnTx/>
                          <a:uFillTx/>
                          <a:latin typeface="+mn-lt"/>
                          <a:ea typeface="+mn-ea"/>
                          <a:cs typeface="+mn-cs"/>
                        </a:rPr>
                        <a:t>15</a:t>
                      </a:r>
                    </a:p>
                    <a:p>
                      <a:endParaRPr lang="en-US" dirty="0"/>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35698421"/>
                  </a:ext>
                </a:extLst>
              </a:tr>
            </a:tbl>
          </a:graphicData>
        </a:graphic>
      </p:graphicFrame>
      <p:sp>
        <p:nvSpPr>
          <p:cNvPr id="4" name="TextBox 3">
            <a:extLst>
              <a:ext uri="{FF2B5EF4-FFF2-40B4-BE49-F238E27FC236}">
                <a16:creationId xmlns:a16="http://schemas.microsoft.com/office/drawing/2014/main" id="{F5337564-A745-FC36-28EF-6D3E3DB6C926}"/>
              </a:ext>
            </a:extLst>
          </p:cNvPr>
          <p:cNvSpPr txBox="1"/>
          <p:nvPr/>
        </p:nvSpPr>
        <p:spPr>
          <a:xfrm>
            <a:off x="800100" y="585401"/>
            <a:ext cx="6096000" cy="276999"/>
          </a:xfrm>
          <a:prstGeom prst="rect">
            <a:avLst/>
          </a:prstGeom>
          <a:noFill/>
        </p:spPr>
        <p:txBody>
          <a:bodyPr wrap="square">
            <a:spAutoFit/>
          </a:bodyPr>
          <a:lstStyle/>
          <a:p>
            <a:r>
              <a:rPr lang="en-US" sz="1200" b="1" dirty="0">
                <a:solidFill>
                  <a:srgbClr val="8C1C13"/>
                </a:solidFill>
                <a:latin typeface="Lato"/>
              </a:rPr>
              <a:t>ROUND 2: 1971</a:t>
            </a:r>
          </a:p>
        </p:txBody>
      </p:sp>
    </p:spTree>
    <p:extLst>
      <p:ext uri="{BB962C8B-B14F-4D97-AF65-F5344CB8AC3E}">
        <p14:creationId xmlns:p14="http://schemas.microsoft.com/office/powerpoint/2010/main" val="1407969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FBF7"/>
        </a:solidFill>
        <a:effectLst/>
      </p:bgPr>
    </p:bg>
    <p:spTree>
      <p:nvGrpSpPr>
        <p:cNvPr id="1" name=""/>
        <p:cNvGrpSpPr/>
        <p:nvPr/>
      </p:nvGrpSpPr>
      <p:grpSpPr>
        <a:xfrm>
          <a:off x="0" y="0"/>
          <a:ext cx="0" cy="0"/>
          <a:chOff x="0" y="0"/>
          <a:chExt cx="0" cy="0"/>
        </a:xfrm>
      </p:grpSpPr>
      <p:sp>
        <p:nvSpPr>
          <p:cNvPr id="7" name="Rectangle 6"/>
          <p:cNvSpPr/>
          <p:nvPr/>
        </p:nvSpPr>
        <p:spPr>
          <a:xfrm>
            <a:off x="8477250" y="5400675"/>
            <a:ext cx="2552700" cy="4476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62000" y="609600"/>
            <a:ext cx="2875787" cy="184666"/>
          </a:xfrm>
          <a:prstGeom prst="rect">
            <a:avLst/>
          </a:prstGeom>
          <a:noFill/>
        </p:spPr>
        <p:txBody>
          <a:bodyPr wrap="none" lIns="0" tIns="0" rIns="0" bIns="0" anchor="t">
            <a:spAutoFit/>
          </a:bodyPr>
          <a:lstStyle/>
          <a:p>
            <a:pPr algn="l"/>
            <a:r>
              <a:rPr lang="en-US" sz="1200" b="1" i="0" u="none" dirty="0">
                <a:solidFill>
                  <a:srgbClr val="8C1C13"/>
                </a:solidFill>
                <a:latin typeface="Lato"/>
              </a:rPr>
              <a:t>ROUND 3: THE SCOPES MONKEY TRIAL</a:t>
            </a:r>
            <a:endParaRPr sz="1200" b="1" i="0" u="none" dirty="0">
              <a:solidFill>
                <a:srgbClr val="8C1C13"/>
              </a:solidFill>
              <a:latin typeface="Lato"/>
            </a:endParaRPr>
          </a:p>
        </p:txBody>
      </p:sp>
      <p:sp>
        <p:nvSpPr>
          <p:cNvPr id="12" name="TextBox 11"/>
          <p:cNvSpPr txBox="1"/>
          <p:nvPr/>
        </p:nvSpPr>
        <p:spPr>
          <a:xfrm>
            <a:off x="762000" y="904875"/>
            <a:ext cx="4057650" cy="1107996"/>
          </a:xfrm>
          <a:prstGeom prst="rect">
            <a:avLst/>
          </a:prstGeom>
          <a:noFill/>
        </p:spPr>
        <p:txBody>
          <a:bodyPr wrap="square" lIns="0" tIns="0" rIns="0" bIns="0" anchor="t">
            <a:spAutoFit/>
          </a:bodyPr>
          <a:lstStyle/>
          <a:p>
            <a:pPr algn="l"/>
            <a:r>
              <a:rPr sz="3600" b="1" i="0" u="none" dirty="0">
                <a:solidFill>
                  <a:srgbClr val="292524"/>
                </a:solidFill>
                <a:latin typeface="Playfair Display"/>
              </a:rPr>
              <a:t>Would You Be Disciplined?</a:t>
            </a:r>
          </a:p>
        </p:txBody>
      </p:sp>
      <p:pic>
        <p:nvPicPr>
          <p:cNvPr id="28" name="Picture 27">
            <a:extLst>
              <a:ext uri="{FF2B5EF4-FFF2-40B4-BE49-F238E27FC236}">
                <a16:creationId xmlns:a16="http://schemas.microsoft.com/office/drawing/2014/main" id="{971DF6B3-1AC5-A9B9-8CC6-BE1786D819E3}"/>
              </a:ext>
            </a:extLst>
          </p:cNvPr>
          <p:cNvPicPr>
            <a:picLocks noChangeAspect="1"/>
          </p:cNvPicPr>
          <p:nvPr/>
        </p:nvPicPr>
        <p:blipFill>
          <a:blip r:embed="rId2"/>
          <a:stretch>
            <a:fillRect/>
          </a:stretch>
        </p:blipFill>
        <p:spPr>
          <a:xfrm>
            <a:off x="5037044" y="0"/>
            <a:ext cx="8572500"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The Scopes Monkey Trial Is the Blockbuster Event of 1925 (feat. Bradley Whitford) - Drunk History">
            <a:hlinkClick r:id="" action="ppaction://media"/>
            <a:extLst>
              <a:ext uri="{FF2B5EF4-FFF2-40B4-BE49-F238E27FC236}">
                <a16:creationId xmlns:a16="http://schemas.microsoft.com/office/drawing/2014/main" id="{1CED3664-B967-BA19-8595-7A98AE1E7D5C}"/>
              </a:ext>
            </a:extLst>
          </p:cNvPr>
          <p:cNvPicPr>
            <a:picLocks noRot="1" noChangeAspect="1"/>
          </p:cNvPicPr>
          <p:nvPr>
            <a:videoFile r:link="rId1"/>
          </p:nvPr>
        </p:nvPicPr>
        <p:blipFill>
          <a:blip r:embed="rId3"/>
          <a:stretch>
            <a:fillRect/>
          </a:stretch>
        </p:blipFill>
        <p:spPr>
          <a:xfrm>
            <a:off x="26988" y="0"/>
            <a:ext cx="12138025" cy="6858000"/>
          </a:xfrm>
          <a:prstGeom prst="rect">
            <a:avLst/>
          </a:prstGeom>
        </p:spPr>
      </p:pic>
    </p:spTree>
    <p:extLst>
      <p:ext uri="{BB962C8B-B14F-4D97-AF65-F5344CB8AC3E}">
        <p14:creationId xmlns:p14="http://schemas.microsoft.com/office/powerpoint/2010/main" val="2746476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DFBF7"/>
        </a:solidFill>
        <a:effectLst/>
      </p:bgPr>
    </p:bg>
    <p:spTree>
      <p:nvGrpSpPr>
        <p:cNvPr id="1" name="">
          <a:extLst>
            <a:ext uri="{FF2B5EF4-FFF2-40B4-BE49-F238E27FC236}">
              <a16:creationId xmlns:a16="http://schemas.microsoft.com/office/drawing/2014/main" id="{D3B5A3F8-8F7B-B532-8365-CFE926677E6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9CC3BC6-7E4E-CC44-94B1-B1EBD21C659F}"/>
              </a:ext>
            </a:extLst>
          </p:cNvPr>
          <p:cNvSpPr/>
          <p:nvPr/>
        </p:nvSpPr>
        <p:spPr>
          <a:xfrm>
            <a:off x="761999" y="2124075"/>
            <a:ext cx="7915275" cy="4124325"/>
          </a:xfrm>
          <a:prstGeom prst="rect">
            <a:avLst/>
          </a:prstGeom>
          <a:noFill/>
          <a:ln w="19050">
            <a:solidFill>
              <a:srgbClr val="E5E5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FF2B5EF4-FFF2-40B4-BE49-F238E27FC236}">
                <a16:creationId xmlns:a16="http://schemas.microsoft.com/office/drawing/2014/main" id="{69E34C11-03A9-8B95-A9AE-8EE1FCED6DD1}"/>
              </a:ext>
            </a:extLst>
          </p:cNvPr>
          <p:cNvSpPr/>
          <p:nvPr/>
        </p:nvSpPr>
        <p:spPr>
          <a:xfrm>
            <a:off x="1162050" y="5400675"/>
            <a:ext cx="2552700" cy="4476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a:extLst>
              <a:ext uri="{FF2B5EF4-FFF2-40B4-BE49-F238E27FC236}">
                <a16:creationId xmlns:a16="http://schemas.microsoft.com/office/drawing/2014/main" id="{4C4A2570-D341-6FAF-BB6A-FC6BE2556EA6}"/>
              </a:ext>
            </a:extLst>
          </p:cNvPr>
          <p:cNvSpPr txBox="1"/>
          <p:nvPr/>
        </p:nvSpPr>
        <p:spPr>
          <a:xfrm>
            <a:off x="762000" y="904875"/>
            <a:ext cx="11430000" cy="609600"/>
          </a:xfrm>
          <a:prstGeom prst="rect">
            <a:avLst/>
          </a:prstGeom>
          <a:noFill/>
        </p:spPr>
        <p:txBody>
          <a:bodyPr wrap="none" lIns="0" tIns="0" rIns="0" bIns="0" anchor="t">
            <a:spAutoFit/>
          </a:bodyPr>
          <a:lstStyle/>
          <a:p>
            <a:pPr algn="l"/>
            <a:r>
              <a:rPr sz="3600" b="1" i="0" u="none" dirty="0">
                <a:solidFill>
                  <a:srgbClr val="292524"/>
                </a:solidFill>
                <a:latin typeface="Playfair Display"/>
              </a:rPr>
              <a:t>Would You Be Disciplined?</a:t>
            </a:r>
          </a:p>
        </p:txBody>
      </p:sp>
      <p:sp>
        <p:nvSpPr>
          <p:cNvPr id="13" name="TextBox 12">
            <a:extLst>
              <a:ext uri="{FF2B5EF4-FFF2-40B4-BE49-F238E27FC236}">
                <a16:creationId xmlns:a16="http://schemas.microsoft.com/office/drawing/2014/main" id="{ABDE504C-1E37-7C48-5810-5A8451E7E20F}"/>
              </a:ext>
            </a:extLst>
          </p:cNvPr>
          <p:cNvSpPr txBox="1"/>
          <p:nvPr/>
        </p:nvSpPr>
        <p:spPr>
          <a:xfrm>
            <a:off x="1160346" y="2938661"/>
            <a:ext cx="3190875" cy="161925"/>
          </a:xfrm>
          <a:prstGeom prst="rect">
            <a:avLst/>
          </a:prstGeom>
          <a:noFill/>
        </p:spPr>
        <p:txBody>
          <a:bodyPr wrap="none" lIns="0" tIns="0" rIns="0" bIns="0" anchor="t">
            <a:spAutoFit/>
          </a:bodyPr>
          <a:lstStyle/>
          <a:p>
            <a:pPr algn="l"/>
            <a:r>
              <a:rPr sz="1050" b="1" i="0" u="none" dirty="0">
                <a:solidFill>
                  <a:srgbClr val="D97706"/>
                </a:solidFill>
                <a:latin typeface="Lato"/>
              </a:rPr>
              <a:t>SCENARIO 1</a:t>
            </a:r>
          </a:p>
        </p:txBody>
      </p:sp>
      <p:sp>
        <p:nvSpPr>
          <p:cNvPr id="15" name="TextBox 14">
            <a:extLst>
              <a:ext uri="{FF2B5EF4-FFF2-40B4-BE49-F238E27FC236}">
                <a16:creationId xmlns:a16="http://schemas.microsoft.com/office/drawing/2014/main" id="{0B660A65-05A6-54B2-43EC-62363FF5846F}"/>
              </a:ext>
            </a:extLst>
          </p:cNvPr>
          <p:cNvSpPr txBox="1"/>
          <p:nvPr/>
        </p:nvSpPr>
        <p:spPr>
          <a:xfrm>
            <a:off x="1185862" y="3343275"/>
            <a:ext cx="7367587" cy="1661993"/>
          </a:xfrm>
          <a:prstGeom prst="rect">
            <a:avLst/>
          </a:prstGeom>
          <a:noFill/>
        </p:spPr>
        <p:txBody>
          <a:bodyPr wrap="square" lIns="0" tIns="0" rIns="0" bIns="0" anchor="t">
            <a:spAutoFit/>
          </a:bodyPr>
          <a:lstStyle/>
          <a:p>
            <a:r>
              <a:rPr lang="en-US" b="1" dirty="0">
                <a:solidFill>
                  <a:srgbClr val="292524"/>
                </a:solidFill>
                <a:latin typeface="Lato"/>
              </a:rPr>
              <a:t>You intentionally create a test case solely to gain publicity for your law firm.</a:t>
            </a:r>
          </a:p>
          <a:p>
            <a:endParaRPr lang="en-US" b="1" dirty="0">
              <a:solidFill>
                <a:srgbClr val="292524"/>
              </a:solidFill>
              <a:latin typeface="Lato"/>
            </a:endParaRPr>
          </a:p>
          <a:p>
            <a:r>
              <a:rPr lang="en-US" b="1" dirty="0">
                <a:solidFill>
                  <a:srgbClr val="292524"/>
                </a:solidFill>
                <a:latin typeface="Lato"/>
              </a:rPr>
              <a:t>Question: Is this ethical? </a:t>
            </a:r>
          </a:p>
          <a:p>
            <a:r>
              <a:rPr lang="en-US" b="1" dirty="0">
                <a:solidFill>
                  <a:srgbClr val="292524"/>
                </a:solidFill>
                <a:latin typeface="Lato"/>
              </a:rPr>
              <a:t>	Yes, no, or maybe/depends? </a:t>
            </a:r>
          </a:p>
          <a:p>
            <a:r>
              <a:rPr lang="en-US" b="1" dirty="0">
                <a:solidFill>
                  <a:srgbClr val="292524"/>
                </a:solidFill>
                <a:latin typeface="Lato"/>
              </a:rPr>
              <a:t>	And what is the applicable rule?</a:t>
            </a:r>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34" name="Add-in 33">
                <a:extLst>
                  <a:ext uri="{FF2B5EF4-FFF2-40B4-BE49-F238E27FC236}">
                    <a16:creationId xmlns:a16="http://schemas.microsoft.com/office/drawing/2014/main" id="{0C9FF92C-1D95-1837-DA57-3A8EC9B19CAD}"/>
                  </a:ext>
                </a:extLst>
              </p:cNvPr>
              <p:cNvGraphicFramePr>
                <a:graphicFrameLocks noGrp="1"/>
              </p:cNvGraphicFramePr>
              <p:nvPr>
                <p:extLst>
                  <p:ext uri="{D42A27DB-BD31-4B8C-83A1-F6EECF244321}">
                    <p14:modId xmlns:p14="http://schemas.microsoft.com/office/powerpoint/2010/main" val="410665444"/>
                  </p:ext>
                </p:extLst>
              </p:nvPr>
            </p:nvGraphicFramePr>
            <p:xfrm>
              <a:off x="8890000" y="365819"/>
              <a:ext cx="2959100" cy="1687712"/>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34" name="Add-in 33">
                <a:extLst>
                  <a:ext uri="{FF2B5EF4-FFF2-40B4-BE49-F238E27FC236}">
                    <a16:creationId xmlns:a16="http://schemas.microsoft.com/office/drawing/2014/main" id="{0C9FF92C-1D95-1837-DA57-3A8EC9B19CAD}"/>
                  </a:ext>
                </a:extLst>
              </p:cNvPr>
              <p:cNvPicPr>
                <a:picLocks noGrp="1" noRot="1" noChangeAspect="1" noMove="1" noResize="1" noEditPoints="1" noAdjustHandles="1" noChangeArrowheads="1" noChangeShapeType="1"/>
              </p:cNvPicPr>
              <p:nvPr/>
            </p:nvPicPr>
            <p:blipFill>
              <a:blip r:embed="rId3"/>
              <a:stretch>
                <a:fillRect/>
              </a:stretch>
            </p:blipFill>
            <p:spPr>
              <a:xfrm>
                <a:off x="8890000" y="365819"/>
                <a:ext cx="2959100" cy="1687712"/>
              </a:xfrm>
              <a:prstGeom prst="rect">
                <a:avLst/>
              </a:prstGeom>
            </p:spPr>
          </p:pic>
        </mc:Fallback>
      </mc:AlternateContent>
      <p:sp>
        <p:nvSpPr>
          <p:cNvPr id="38" name="TextBox 37">
            <a:extLst>
              <a:ext uri="{FF2B5EF4-FFF2-40B4-BE49-F238E27FC236}">
                <a16:creationId xmlns:a16="http://schemas.microsoft.com/office/drawing/2014/main" id="{C6780425-CBAF-0D67-824E-D4FF00D6F8D4}"/>
              </a:ext>
            </a:extLst>
          </p:cNvPr>
          <p:cNvSpPr txBox="1"/>
          <p:nvPr/>
        </p:nvSpPr>
        <p:spPr>
          <a:xfrm>
            <a:off x="762000" y="609600"/>
            <a:ext cx="2875787" cy="184666"/>
          </a:xfrm>
          <a:prstGeom prst="rect">
            <a:avLst/>
          </a:prstGeom>
          <a:noFill/>
        </p:spPr>
        <p:txBody>
          <a:bodyPr wrap="none" lIns="0" tIns="0" rIns="0" bIns="0" anchor="t">
            <a:spAutoFit/>
          </a:bodyPr>
          <a:lstStyle/>
          <a:p>
            <a:pPr algn="l"/>
            <a:r>
              <a:rPr lang="en-US" sz="1200" b="1" i="0" u="none" dirty="0">
                <a:solidFill>
                  <a:srgbClr val="8C1C13"/>
                </a:solidFill>
                <a:latin typeface="Lato"/>
              </a:rPr>
              <a:t>ROUND 3: THE SCOPES MONKEY TRIAL</a:t>
            </a:r>
            <a:endParaRPr sz="1200" b="1" i="0" u="none" dirty="0">
              <a:solidFill>
                <a:srgbClr val="8C1C13"/>
              </a:solidFill>
              <a:latin typeface="Lato"/>
            </a:endParaRPr>
          </a:p>
        </p:txBody>
      </p:sp>
    </p:spTree>
    <p:extLst>
      <p:ext uri="{BB962C8B-B14F-4D97-AF65-F5344CB8AC3E}">
        <p14:creationId xmlns:p14="http://schemas.microsoft.com/office/powerpoint/2010/main" val="3937043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5141380E-C3D8-A4E8-ACDB-9DF105E0214F}"/>
              </a:ext>
            </a:extLst>
          </p:cNvPr>
          <p:cNvSpPr txBox="1"/>
          <p:nvPr/>
        </p:nvSpPr>
        <p:spPr>
          <a:xfrm>
            <a:off x="1458516" y="2362716"/>
            <a:ext cx="9360694" cy="2954655"/>
          </a:xfrm>
          <a:prstGeom prst="rect">
            <a:avLst/>
          </a:prstGeom>
          <a:noFill/>
        </p:spPr>
        <p:txBody>
          <a:bodyPr wrap="square" rtlCol="0">
            <a:spAutoFit/>
          </a:bodyPr>
          <a:lstStyle/>
          <a:p>
            <a:pPr lvl="0" algn="just"/>
            <a:r>
              <a:rPr lang="en-US" sz="2400" i="1" dirty="0">
                <a:solidFill>
                  <a:srgbClr val="292524"/>
                </a:solidFill>
                <a:latin typeface="Lato"/>
              </a:rPr>
              <a:t>A lawyer shall not bring or defend a proceeding, or assert or controvert an issue therein, </a:t>
            </a:r>
            <a:r>
              <a:rPr lang="en-US" sz="2400" b="1" i="1" dirty="0">
                <a:solidFill>
                  <a:srgbClr val="292524"/>
                </a:solidFill>
                <a:latin typeface="Lato"/>
              </a:rPr>
              <a:t>unless there is a basis in law and fact for doing so that is not frivolous</a:t>
            </a:r>
            <a:r>
              <a:rPr lang="en-US" sz="2400" i="1" dirty="0">
                <a:solidFill>
                  <a:srgbClr val="292524"/>
                </a:solidFill>
                <a:latin typeface="Lato"/>
              </a:rPr>
              <a:t>, which includes a good faith argument for an extension, modification or reversal of existing law. A lawyer for the defendant in a criminal proceeding, or the respondent in a proceeding that could result in incarceration, may nevertheless so defend the proceeding as to require that every element of the case be established.</a:t>
            </a:r>
          </a:p>
          <a:p>
            <a:endParaRPr lang="en-US" dirty="0"/>
          </a:p>
        </p:txBody>
      </p:sp>
      <p:sp>
        <p:nvSpPr>
          <p:cNvPr id="5" name="TextBox 4">
            <a:extLst>
              <a:ext uri="{FF2B5EF4-FFF2-40B4-BE49-F238E27FC236}">
                <a16:creationId xmlns:a16="http://schemas.microsoft.com/office/drawing/2014/main" id="{E3272596-273B-57D8-874D-9CD1DC778C11}"/>
              </a:ext>
            </a:extLst>
          </p:cNvPr>
          <p:cNvSpPr txBox="1"/>
          <p:nvPr/>
        </p:nvSpPr>
        <p:spPr>
          <a:xfrm>
            <a:off x="333375" y="904875"/>
            <a:ext cx="11610976" cy="1107996"/>
          </a:xfrm>
          <a:prstGeom prst="rect">
            <a:avLst/>
          </a:prstGeom>
          <a:noFill/>
        </p:spPr>
        <p:txBody>
          <a:bodyPr wrap="square" lIns="0" tIns="0" rIns="0" bIns="0" anchor="t">
            <a:spAutoFit/>
          </a:bodyPr>
          <a:lstStyle/>
          <a:p>
            <a:r>
              <a:rPr lang="en-US" sz="3600" b="1" dirty="0">
                <a:solidFill>
                  <a:srgbClr val="292524"/>
                </a:solidFill>
                <a:latin typeface="Playfair Display"/>
              </a:rPr>
              <a:t>Rule of Professional Conduct 3.1  </a:t>
            </a:r>
          </a:p>
          <a:p>
            <a:r>
              <a:rPr lang="en-US" sz="3600" b="1" dirty="0">
                <a:solidFill>
                  <a:srgbClr val="8C1C13"/>
                </a:solidFill>
                <a:latin typeface="Playfair Display"/>
              </a:rPr>
              <a:t>Meritorious Claims and Contentions </a:t>
            </a:r>
            <a:r>
              <a:rPr lang="en-US" sz="3600" b="1" dirty="0">
                <a:solidFill>
                  <a:srgbClr val="292524"/>
                </a:solidFill>
                <a:latin typeface="Playfair Display"/>
              </a:rPr>
              <a:t> </a:t>
            </a:r>
            <a:endParaRPr sz="3600" b="1" i="0" u="none" dirty="0">
              <a:solidFill>
                <a:srgbClr val="292524"/>
              </a:solidFill>
              <a:latin typeface="Playfair Display"/>
            </a:endParaRPr>
          </a:p>
        </p:txBody>
      </p:sp>
    </p:spTree>
    <p:extLst>
      <p:ext uri="{BB962C8B-B14F-4D97-AF65-F5344CB8AC3E}">
        <p14:creationId xmlns:p14="http://schemas.microsoft.com/office/powerpoint/2010/main" val="3098609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0E2C3-F897-4236-A851-259E72EBDC78}"/>
            </a:ext>
          </a:extLst>
        </p:cNvPr>
        <p:cNvGrpSpPr/>
        <p:nvPr/>
      </p:nvGrpSpPr>
      <p:grpSpPr>
        <a:xfrm>
          <a:off x="0" y="0"/>
          <a:ext cx="0" cy="0"/>
          <a:chOff x="0" y="0"/>
          <a:chExt cx="0" cy="0"/>
        </a:xfrm>
      </p:grpSpPr>
      <p:sp>
        <p:nvSpPr>
          <p:cNvPr id="29" name="TextBox 28">
            <a:extLst>
              <a:ext uri="{FF2B5EF4-FFF2-40B4-BE49-F238E27FC236}">
                <a16:creationId xmlns:a16="http://schemas.microsoft.com/office/drawing/2014/main" id="{21D84D6D-1F41-4CA9-CE94-557CFC4E29DA}"/>
              </a:ext>
            </a:extLst>
          </p:cNvPr>
          <p:cNvSpPr txBox="1"/>
          <p:nvPr/>
        </p:nvSpPr>
        <p:spPr>
          <a:xfrm>
            <a:off x="1415653" y="2998471"/>
            <a:ext cx="9360694" cy="2585323"/>
          </a:xfrm>
          <a:prstGeom prst="rect">
            <a:avLst/>
          </a:prstGeom>
          <a:noFill/>
        </p:spPr>
        <p:txBody>
          <a:bodyPr wrap="square" rtlCol="0">
            <a:spAutoFit/>
          </a:bodyPr>
          <a:lstStyle/>
          <a:p>
            <a:r>
              <a:rPr lang="en-US" b="1" i="1" dirty="0"/>
              <a:t>Rule 2.2. Impartiality and Fairness.</a:t>
            </a:r>
            <a:endParaRPr lang="en-US" dirty="0"/>
          </a:p>
          <a:p>
            <a:r>
              <a:rPr lang="en-US" i="1" dirty="0"/>
              <a:t>A judge shall uphold and apply the law, and shall perform all duties of judicial office fairly and impartially.</a:t>
            </a:r>
            <a:endParaRPr lang="en-US" dirty="0"/>
          </a:p>
          <a:p>
            <a:r>
              <a:rPr lang="en-US" i="1" dirty="0"/>
              <a:t> </a:t>
            </a:r>
            <a:endParaRPr lang="en-US" dirty="0"/>
          </a:p>
          <a:p>
            <a:r>
              <a:rPr lang="en-US" b="1" i="1" dirty="0"/>
              <a:t>Rule 2.5. Competence, Diligence and Cooperation.</a:t>
            </a:r>
            <a:endParaRPr lang="en-US" dirty="0"/>
          </a:p>
          <a:p>
            <a:r>
              <a:rPr lang="en-US" i="1" dirty="0"/>
              <a:t>(A) A judge shall perform judicial and administrative duties competently and diligently.</a:t>
            </a:r>
            <a:endParaRPr lang="en-US" dirty="0"/>
          </a:p>
          <a:p>
            <a:r>
              <a:rPr lang="en-US" i="1" dirty="0"/>
              <a:t>(B) A judge shall cooperate with other judges and court officials in the administration of court business.</a:t>
            </a:r>
            <a:endParaRPr lang="en-US" dirty="0"/>
          </a:p>
          <a:p>
            <a:endParaRPr lang="en-US" dirty="0"/>
          </a:p>
        </p:txBody>
      </p:sp>
      <p:sp>
        <p:nvSpPr>
          <p:cNvPr id="5" name="TextBox 4">
            <a:extLst>
              <a:ext uri="{FF2B5EF4-FFF2-40B4-BE49-F238E27FC236}">
                <a16:creationId xmlns:a16="http://schemas.microsoft.com/office/drawing/2014/main" id="{56E591F6-36C4-EB0A-9420-C93F49AE2C65}"/>
              </a:ext>
            </a:extLst>
          </p:cNvPr>
          <p:cNvSpPr txBox="1"/>
          <p:nvPr/>
        </p:nvSpPr>
        <p:spPr>
          <a:xfrm>
            <a:off x="333374" y="904875"/>
            <a:ext cx="11763375" cy="1661993"/>
          </a:xfrm>
          <a:prstGeom prst="rect">
            <a:avLst/>
          </a:prstGeom>
          <a:noFill/>
        </p:spPr>
        <p:txBody>
          <a:bodyPr wrap="square" lIns="0" tIns="0" rIns="0" bIns="0" anchor="t">
            <a:spAutoFit/>
          </a:bodyPr>
          <a:lstStyle/>
          <a:p>
            <a:r>
              <a:rPr lang="en-US" sz="3600" b="1" dirty="0">
                <a:solidFill>
                  <a:srgbClr val="292524"/>
                </a:solidFill>
                <a:latin typeface="Playfair Display"/>
              </a:rPr>
              <a:t>Pennsylvania Code of Judicial Conduct Rules 2.2 and 2.5 </a:t>
            </a:r>
          </a:p>
          <a:p>
            <a:r>
              <a:rPr lang="en-US" sz="3600" b="1" dirty="0">
                <a:solidFill>
                  <a:srgbClr val="8C1C13"/>
                </a:solidFill>
                <a:latin typeface="Playfair Display"/>
              </a:rPr>
              <a:t>2.2 Impartiality and Fairness </a:t>
            </a:r>
          </a:p>
          <a:p>
            <a:r>
              <a:rPr lang="en-US" sz="3600" b="1" i="0" u="none" dirty="0">
                <a:solidFill>
                  <a:srgbClr val="8C1C13"/>
                </a:solidFill>
                <a:latin typeface="Playfair Display"/>
              </a:rPr>
              <a:t>2.5 Competence, Diligence and Cooperation</a:t>
            </a:r>
            <a:endParaRPr sz="3600" b="1" i="0" u="none" dirty="0">
              <a:solidFill>
                <a:srgbClr val="292524"/>
              </a:solidFill>
              <a:latin typeface="Playfair Display"/>
            </a:endParaRPr>
          </a:p>
        </p:txBody>
      </p:sp>
    </p:spTree>
    <p:extLst>
      <p:ext uri="{BB962C8B-B14F-4D97-AF65-F5344CB8AC3E}">
        <p14:creationId xmlns:p14="http://schemas.microsoft.com/office/powerpoint/2010/main" val="3879031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DFBF7"/>
        </a:solidFill>
        <a:effectLst/>
      </p:bgPr>
    </p:bg>
    <p:spTree>
      <p:nvGrpSpPr>
        <p:cNvPr id="1" name="">
          <a:extLst>
            <a:ext uri="{FF2B5EF4-FFF2-40B4-BE49-F238E27FC236}">
              <a16:creationId xmlns:a16="http://schemas.microsoft.com/office/drawing/2014/main" id="{9F22460F-9A63-AB12-3DBC-19869A25FED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31DAFBA-B357-1674-4EEA-920C16DDF13C}"/>
              </a:ext>
            </a:extLst>
          </p:cNvPr>
          <p:cNvSpPr/>
          <p:nvPr/>
        </p:nvSpPr>
        <p:spPr>
          <a:xfrm>
            <a:off x="1162050" y="5400675"/>
            <a:ext cx="2552700" cy="4476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a:extLst>
              <a:ext uri="{FF2B5EF4-FFF2-40B4-BE49-F238E27FC236}">
                <a16:creationId xmlns:a16="http://schemas.microsoft.com/office/drawing/2014/main" id="{F56280FE-24A6-16EE-217C-151DEBB396DF}"/>
              </a:ext>
            </a:extLst>
          </p:cNvPr>
          <p:cNvSpPr txBox="1"/>
          <p:nvPr/>
        </p:nvSpPr>
        <p:spPr>
          <a:xfrm>
            <a:off x="762000" y="904875"/>
            <a:ext cx="11430000" cy="609600"/>
          </a:xfrm>
          <a:prstGeom prst="rect">
            <a:avLst/>
          </a:prstGeom>
          <a:noFill/>
        </p:spPr>
        <p:txBody>
          <a:bodyPr wrap="none" lIns="0" tIns="0" rIns="0" bIns="0" anchor="t">
            <a:spAutoFit/>
          </a:bodyPr>
          <a:lstStyle/>
          <a:p>
            <a:pPr algn="l"/>
            <a:r>
              <a:rPr sz="3600" b="1" i="0" u="none" dirty="0">
                <a:solidFill>
                  <a:srgbClr val="292524"/>
                </a:solidFill>
                <a:latin typeface="Playfair Display"/>
              </a:rPr>
              <a:t>Would You Be Disciplined?</a:t>
            </a:r>
          </a:p>
        </p:txBody>
      </p:sp>
      <p:sp>
        <p:nvSpPr>
          <p:cNvPr id="13" name="TextBox 12">
            <a:extLst>
              <a:ext uri="{FF2B5EF4-FFF2-40B4-BE49-F238E27FC236}">
                <a16:creationId xmlns:a16="http://schemas.microsoft.com/office/drawing/2014/main" id="{EE94E132-848F-1DAE-04A7-F7FD467B1BAD}"/>
              </a:ext>
            </a:extLst>
          </p:cNvPr>
          <p:cNvSpPr txBox="1"/>
          <p:nvPr/>
        </p:nvSpPr>
        <p:spPr>
          <a:xfrm>
            <a:off x="1160346" y="2943225"/>
            <a:ext cx="783869" cy="161583"/>
          </a:xfrm>
          <a:prstGeom prst="rect">
            <a:avLst/>
          </a:prstGeom>
          <a:noFill/>
        </p:spPr>
        <p:txBody>
          <a:bodyPr wrap="none" lIns="0" tIns="0" rIns="0" bIns="0" anchor="t">
            <a:spAutoFit/>
          </a:bodyPr>
          <a:lstStyle/>
          <a:p>
            <a:pPr algn="l"/>
            <a:r>
              <a:rPr sz="1050" b="1" i="0" u="none" dirty="0">
                <a:solidFill>
                  <a:srgbClr val="D97706"/>
                </a:solidFill>
                <a:latin typeface="Lato"/>
              </a:rPr>
              <a:t>SCENARIO </a:t>
            </a:r>
            <a:r>
              <a:rPr lang="en-US" sz="1050" b="1" i="0" u="none" dirty="0">
                <a:solidFill>
                  <a:srgbClr val="D97706"/>
                </a:solidFill>
                <a:latin typeface="Lato"/>
              </a:rPr>
              <a:t>2</a:t>
            </a:r>
            <a:endParaRPr sz="1050" b="1" i="0" u="none" dirty="0">
              <a:solidFill>
                <a:srgbClr val="D97706"/>
              </a:solidFill>
              <a:latin typeface="Lato"/>
            </a:endParaRPr>
          </a:p>
        </p:txBody>
      </p:sp>
      <p:sp>
        <p:nvSpPr>
          <p:cNvPr id="15" name="TextBox 14">
            <a:extLst>
              <a:ext uri="{FF2B5EF4-FFF2-40B4-BE49-F238E27FC236}">
                <a16:creationId xmlns:a16="http://schemas.microsoft.com/office/drawing/2014/main" id="{F751A9A5-02BD-3923-77AA-C7D12FE9C293}"/>
              </a:ext>
            </a:extLst>
          </p:cNvPr>
          <p:cNvSpPr txBox="1"/>
          <p:nvPr/>
        </p:nvSpPr>
        <p:spPr>
          <a:xfrm>
            <a:off x="1185862" y="3343275"/>
            <a:ext cx="7291389" cy="1107996"/>
          </a:xfrm>
          <a:prstGeom prst="rect">
            <a:avLst/>
          </a:prstGeom>
          <a:noFill/>
        </p:spPr>
        <p:txBody>
          <a:bodyPr wrap="square" lIns="0" tIns="0" rIns="0" bIns="0" anchor="t">
            <a:spAutoFit/>
          </a:bodyPr>
          <a:lstStyle/>
          <a:p>
            <a:r>
              <a:rPr lang="en-US" b="1" dirty="0">
                <a:solidFill>
                  <a:srgbClr val="292524"/>
                </a:solidFill>
                <a:latin typeface="Lato"/>
              </a:rPr>
              <a:t>During a nationally televised trial, you continue giving daily interviews attacking opposing witnesses?</a:t>
            </a:r>
          </a:p>
          <a:p>
            <a:endParaRPr lang="en-US" b="1" dirty="0">
              <a:solidFill>
                <a:srgbClr val="292524"/>
              </a:solidFill>
              <a:latin typeface="Lato"/>
            </a:endParaRPr>
          </a:p>
          <a:p>
            <a:r>
              <a:rPr lang="en-US" b="1" dirty="0">
                <a:solidFill>
                  <a:srgbClr val="292524"/>
                </a:solidFill>
                <a:latin typeface="Lato"/>
              </a:rPr>
              <a:t>Question: What Rule relates to this decision?</a:t>
            </a:r>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34" name="Add-in 33">
                <a:extLst>
                  <a:ext uri="{FF2B5EF4-FFF2-40B4-BE49-F238E27FC236}">
                    <a16:creationId xmlns:a16="http://schemas.microsoft.com/office/drawing/2014/main" id="{BCD79D6A-12AF-D467-1A67-1DED99AEF64C}"/>
                  </a:ext>
                </a:extLst>
              </p:cNvPr>
              <p:cNvGraphicFramePr>
                <a:graphicFrameLocks noGrp="1"/>
              </p:cNvGraphicFramePr>
              <p:nvPr>
                <p:extLst>
                  <p:ext uri="{D42A27DB-BD31-4B8C-83A1-F6EECF244321}">
                    <p14:modId xmlns:p14="http://schemas.microsoft.com/office/powerpoint/2010/main" val="2401115599"/>
                  </p:ext>
                </p:extLst>
              </p:nvPr>
            </p:nvGraphicFramePr>
            <p:xfrm>
              <a:off x="8890000" y="61019"/>
              <a:ext cx="2959100" cy="2063056"/>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34" name="Add-in 33">
                <a:extLst>
                  <a:ext uri="{FF2B5EF4-FFF2-40B4-BE49-F238E27FC236}">
                    <a16:creationId xmlns:a16="http://schemas.microsoft.com/office/drawing/2014/main" id="{BCD79D6A-12AF-D467-1A67-1DED99AEF64C}"/>
                  </a:ext>
                </a:extLst>
              </p:cNvPr>
              <p:cNvPicPr>
                <a:picLocks noGrp="1" noRot="1" noChangeAspect="1" noMove="1" noResize="1" noEditPoints="1" noAdjustHandles="1" noChangeArrowheads="1" noChangeShapeType="1"/>
              </p:cNvPicPr>
              <p:nvPr/>
            </p:nvPicPr>
            <p:blipFill>
              <a:blip r:embed="rId4"/>
              <a:stretch>
                <a:fillRect/>
              </a:stretch>
            </p:blipFill>
            <p:spPr>
              <a:xfrm>
                <a:off x="8890000" y="61019"/>
                <a:ext cx="2959100" cy="2063056"/>
              </a:xfrm>
              <a:prstGeom prst="rect">
                <a:avLst/>
              </a:prstGeom>
            </p:spPr>
          </p:pic>
        </mc:Fallback>
      </mc:AlternateContent>
      <p:sp>
        <p:nvSpPr>
          <p:cNvPr id="10" name="TextBox 9">
            <a:extLst>
              <a:ext uri="{FF2B5EF4-FFF2-40B4-BE49-F238E27FC236}">
                <a16:creationId xmlns:a16="http://schemas.microsoft.com/office/drawing/2014/main" id="{9DB3EDDB-2417-82DC-7AFF-CD3D111A3553}"/>
              </a:ext>
            </a:extLst>
          </p:cNvPr>
          <p:cNvSpPr txBox="1"/>
          <p:nvPr/>
        </p:nvSpPr>
        <p:spPr>
          <a:xfrm>
            <a:off x="762000" y="609600"/>
            <a:ext cx="2875787" cy="184666"/>
          </a:xfrm>
          <a:prstGeom prst="rect">
            <a:avLst/>
          </a:prstGeom>
          <a:noFill/>
        </p:spPr>
        <p:txBody>
          <a:bodyPr wrap="none" lIns="0" tIns="0" rIns="0" bIns="0" anchor="t">
            <a:spAutoFit/>
          </a:bodyPr>
          <a:lstStyle/>
          <a:p>
            <a:pPr algn="l"/>
            <a:r>
              <a:rPr lang="en-US" sz="1200" b="1" i="0" u="none" dirty="0">
                <a:solidFill>
                  <a:srgbClr val="8C1C13"/>
                </a:solidFill>
                <a:latin typeface="Lato"/>
              </a:rPr>
              <a:t>ROUND 3: THE SCOPES MONKEY TRIAL</a:t>
            </a:r>
            <a:endParaRPr sz="1200" b="1" i="0" u="none" dirty="0">
              <a:solidFill>
                <a:srgbClr val="8C1C13"/>
              </a:solidFill>
              <a:latin typeface="Lato"/>
            </a:endParaRPr>
          </a:p>
        </p:txBody>
      </p:sp>
    </p:spTree>
    <p:extLst>
      <p:ext uri="{BB962C8B-B14F-4D97-AF65-F5344CB8AC3E}">
        <p14:creationId xmlns:p14="http://schemas.microsoft.com/office/powerpoint/2010/main" val="2700591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1B202-0436-B300-8A22-7D4F1FE3975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B81A87E-8321-FC80-8265-0B1569EDDF26}"/>
              </a:ext>
            </a:extLst>
          </p:cNvPr>
          <p:cNvSpPr txBox="1"/>
          <p:nvPr/>
        </p:nvSpPr>
        <p:spPr>
          <a:xfrm>
            <a:off x="333375" y="904875"/>
            <a:ext cx="11610976" cy="1107996"/>
          </a:xfrm>
          <a:prstGeom prst="rect">
            <a:avLst/>
          </a:prstGeom>
          <a:noFill/>
        </p:spPr>
        <p:txBody>
          <a:bodyPr wrap="square" lIns="0" tIns="0" rIns="0" bIns="0" anchor="t">
            <a:spAutoFit/>
          </a:bodyPr>
          <a:lstStyle/>
          <a:p>
            <a:r>
              <a:rPr lang="en-US" sz="3600" b="1" dirty="0">
                <a:solidFill>
                  <a:srgbClr val="292524"/>
                </a:solidFill>
                <a:latin typeface="Playfair Display"/>
              </a:rPr>
              <a:t>Rule of Professional Conduct 3.6  </a:t>
            </a:r>
          </a:p>
          <a:p>
            <a:r>
              <a:rPr lang="en-US" sz="3600" b="1" dirty="0">
                <a:solidFill>
                  <a:srgbClr val="8C1C13"/>
                </a:solidFill>
                <a:latin typeface="Playfair Display"/>
              </a:rPr>
              <a:t>Trial Publicity </a:t>
            </a:r>
            <a:r>
              <a:rPr lang="en-US" sz="3600" b="1" dirty="0">
                <a:solidFill>
                  <a:srgbClr val="292524"/>
                </a:solidFill>
                <a:latin typeface="Playfair Display"/>
              </a:rPr>
              <a:t> </a:t>
            </a:r>
            <a:endParaRPr sz="3600" b="1" i="0" u="none" dirty="0">
              <a:solidFill>
                <a:srgbClr val="292524"/>
              </a:solidFill>
              <a:latin typeface="Playfair Display"/>
            </a:endParaRPr>
          </a:p>
        </p:txBody>
      </p:sp>
      <p:sp>
        <p:nvSpPr>
          <p:cNvPr id="2" name="TextBox 1">
            <a:extLst>
              <a:ext uri="{FF2B5EF4-FFF2-40B4-BE49-F238E27FC236}">
                <a16:creationId xmlns:a16="http://schemas.microsoft.com/office/drawing/2014/main" id="{56E1D100-4D88-4B1A-9B8A-C15A77ADF669}"/>
              </a:ext>
            </a:extLst>
          </p:cNvPr>
          <p:cNvSpPr txBox="1"/>
          <p:nvPr/>
        </p:nvSpPr>
        <p:spPr>
          <a:xfrm>
            <a:off x="1663700" y="2629139"/>
            <a:ext cx="9309100" cy="2400657"/>
          </a:xfrm>
          <a:prstGeom prst="rect">
            <a:avLst/>
          </a:prstGeom>
          <a:noFill/>
        </p:spPr>
        <p:txBody>
          <a:bodyPr wrap="square" rtlCol="0">
            <a:spAutoFit/>
          </a:bodyPr>
          <a:lstStyle/>
          <a:p>
            <a:endParaRPr lang="en-US" sz="1200" b="1" dirty="0">
              <a:solidFill>
                <a:srgbClr val="8C1C13"/>
              </a:solidFill>
              <a:latin typeface="Playfair Display"/>
            </a:endParaRPr>
          </a:p>
          <a:p>
            <a:pPr lvl="0" algn="just"/>
            <a:r>
              <a:rPr lang="en-US" sz="2400" i="1" dirty="0">
                <a:solidFill>
                  <a:srgbClr val="292524"/>
                </a:solidFill>
                <a:latin typeface="Lato"/>
              </a:rPr>
              <a:t>A lawyer who is participating or has participated in the investigation or litigation of a matter </a:t>
            </a:r>
            <a:r>
              <a:rPr lang="en-US" sz="2400" b="1" i="1" dirty="0">
                <a:solidFill>
                  <a:srgbClr val="292524"/>
                </a:solidFill>
                <a:latin typeface="Lato"/>
              </a:rPr>
              <a:t>shall not make an extrajudicial statement that the lawyer knows or reasonably should know </a:t>
            </a:r>
            <a:r>
              <a:rPr lang="en-US" sz="2400" i="1" dirty="0">
                <a:solidFill>
                  <a:srgbClr val="292524"/>
                </a:solidFill>
                <a:latin typeface="Lato"/>
              </a:rPr>
              <a:t>will be disseminated by means of public communication and </a:t>
            </a:r>
            <a:r>
              <a:rPr lang="en-US" sz="2400" b="1" i="1" dirty="0">
                <a:solidFill>
                  <a:srgbClr val="292524"/>
                </a:solidFill>
                <a:latin typeface="Lato"/>
              </a:rPr>
              <a:t>will have a substantial likelihood of materially prejudicing an adjudicative proceeding in the matter</a:t>
            </a:r>
            <a:r>
              <a:rPr lang="en-US" sz="2400" b="1" dirty="0">
                <a:solidFill>
                  <a:srgbClr val="292524"/>
                </a:solidFill>
                <a:latin typeface="Lato"/>
              </a:rPr>
              <a:t>.</a:t>
            </a:r>
          </a:p>
          <a:p>
            <a:endParaRPr lang="en-US" dirty="0"/>
          </a:p>
        </p:txBody>
      </p:sp>
    </p:spTree>
    <p:extLst>
      <p:ext uri="{BB962C8B-B14F-4D97-AF65-F5344CB8AC3E}">
        <p14:creationId xmlns:p14="http://schemas.microsoft.com/office/powerpoint/2010/main" val="4103792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A2F3C-CFD3-707D-501F-18BE872312ED}"/>
            </a:ext>
          </a:extLst>
        </p:cNvPr>
        <p:cNvGrpSpPr/>
        <p:nvPr/>
      </p:nvGrpSpPr>
      <p:grpSpPr>
        <a:xfrm>
          <a:off x="0" y="0"/>
          <a:ext cx="0" cy="0"/>
          <a:chOff x="0" y="0"/>
          <a:chExt cx="0" cy="0"/>
        </a:xfrm>
      </p:grpSpPr>
      <p:sp>
        <p:nvSpPr>
          <p:cNvPr id="29" name="TextBox 28">
            <a:extLst>
              <a:ext uri="{FF2B5EF4-FFF2-40B4-BE49-F238E27FC236}">
                <a16:creationId xmlns:a16="http://schemas.microsoft.com/office/drawing/2014/main" id="{DC85F1D8-AB55-75A0-15BF-2C412979CBC2}"/>
              </a:ext>
            </a:extLst>
          </p:cNvPr>
          <p:cNvSpPr txBox="1"/>
          <p:nvPr/>
        </p:nvSpPr>
        <p:spPr>
          <a:xfrm>
            <a:off x="1320403" y="2103121"/>
            <a:ext cx="9360694" cy="4247317"/>
          </a:xfrm>
          <a:prstGeom prst="rect">
            <a:avLst/>
          </a:prstGeom>
          <a:noFill/>
        </p:spPr>
        <p:txBody>
          <a:bodyPr wrap="square" rtlCol="0">
            <a:spAutoFit/>
          </a:bodyPr>
          <a:lstStyle/>
          <a:p>
            <a:r>
              <a:rPr lang="en-US" i="1" dirty="0"/>
              <a:t>(A) A judge </a:t>
            </a:r>
            <a:r>
              <a:rPr lang="en-US" b="1" i="1" dirty="0"/>
              <a:t>shall not make any public statement that might reasonably be expected to affect the outcome or impair the fairness of a matter pending </a:t>
            </a:r>
            <a:r>
              <a:rPr lang="en-US" i="1" dirty="0"/>
              <a:t>or impending in any court, or make any nonpublic statement that might </a:t>
            </a:r>
            <a:r>
              <a:rPr lang="en-US" b="1" i="1" dirty="0"/>
              <a:t>substantially interfere with a fair trial or hearing</a:t>
            </a:r>
            <a:r>
              <a:rPr lang="en-US" i="1" dirty="0"/>
              <a:t>.</a:t>
            </a:r>
            <a:endParaRPr lang="en-US" dirty="0"/>
          </a:p>
          <a:p>
            <a:r>
              <a:rPr lang="en-US" i="1" dirty="0"/>
              <a:t>(B) A judge shall not, in connection with cases, controversies, or issues that are likely to come before the court, make pledges, promises, or commitments </a:t>
            </a:r>
            <a:r>
              <a:rPr lang="en-US" b="1" i="1" dirty="0"/>
              <a:t>that are inconsistent with the impartial performance of the adjudicative duties of judicial office</a:t>
            </a:r>
            <a:r>
              <a:rPr lang="en-US" i="1" dirty="0"/>
              <a:t>.</a:t>
            </a:r>
            <a:endParaRPr lang="en-US" dirty="0"/>
          </a:p>
          <a:p>
            <a:r>
              <a:rPr lang="en-US" i="1" dirty="0"/>
              <a:t>(C) </a:t>
            </a:r>
            <a:r>
              <a:rPr lang="en-US" b="1" i="1" dirty="0"/>
              <a:t>A judge shall require court staff, court officials, and others subject to the judge’s direction and control to refrain from making statements that the judge would be prohibited from making by paragraphs (A) and (B).</a:t>
            </a:r>
            <a:endParaRPr lang="en-US" b="1" dirty="0"/>
          </a:p>
          <a:p>
            <a:r>
              <a:rPr lang="en-US" i="1" dirty="0"/>
              <a:t>(D) Notwithstanding the restrictions in paragraph (A), a judge may make public statements in the course of official duties, may explain court procedures, and may comment on any proceeding in which the judge is a litigant in a personal capacity.</a:t>
            </a:r>
            <a:endParaRPr lang="en-US" dirty="0"/>
          </a:p>
          <a:p>
            <a:r>
              <a:rPr lang="en-US" i="1" dirty="0"/>
              <a:t>(E) Subject to the requirements of paragraph (A), a judge may respond directly or through a third party to allegations in the media or elsewhere concerning the judge’s conduct in a matter.</a:t>
            </a:r>
            <a:endParaRPr lang="en-US" dirty="0"/>
          </a:p>
          <a:p>
            <a:endParaRPr lang="en-US" dirty="0"/>
          </a:p>
        </p:txBody>
      </p:sp>
      <p:sp>
        <p:nvSpPr>
          <p:cNvPr id="5" name="TextBox 4">
            <a:extLst>
              <a:ext uri="{FF2B5EF4-FFF2-40B4-BE49-F238E27FC236}">
                <a16:creationId xmlns:a16="http://schemas.microsoft.com/office/drawing/2014/main" id="{E4F2658A-4C2A-AB7F-FF86-3760AF16E7F7}"/>
              </a:ext>
            </a:extLst>
          </p:cNvPr>
          <p:cNvSpPr txBox="1"/>
          <p:nvPr/>
        </p:nvSpPr>
        <p:spPr>
          <a:xfrm>
            <a:off x="333374" y="904875"/>
            <a:ext cx="11763375" cy="1107996"/>
          </a:xfrm>
          <a:prstGeom prst="rect">
            <a:avLst/>
          </a:prstGeom>
          <a:noFill/>
        </p:spPr>
        <p:txBody>
          <a:bodyPr wrap="square" lIns="0" tIns="0" rIns="0" bIns="0" anchor="t">
            <a:spAutoFit/>
          </a:bodyPr>
          <a:lstStyle/>
          <a:p>
            <a:r>
              <a:rPr lang="en-US" sz="3600" b="1" dirty="0">
                <a:solidFill>
                  <a:srgbClr val="292524"/>
                </a:solidFill>
                <a:latin typeface="Playfair Display"/>
              </a:rPr>
              <a:t>Pennsylvania Code of Judicial Conduct Rule 2.10</a:t>
            </a:r>
          </a:p>
          <a:p>
            <a:r>
              <a:rPr lang="en-US" sz="3600" b="1" dirty="0">
                <a:solidFill>
                  <a:srgbClr val="8C1C13"/>
                </a:solidFill>
                <a:latin typeface="Playfair Display"/>
              </a:rPr>
              <a:t>Judicial Statements on Pending and Impending Cases</a:t>
            </a:r>
            <a:endParaRPr sz="3600" b="1" i="0" u="none" dirty="0">
              <a:solidFill>
                <a:srgbClr val="292524"/>
              </a:solidFill>
              <a:latin typeface="Playfair Display"/>
            </a:endParaRPr>
          </a:p>
        </p:txBody>
      </p:sp>
    </p:spTree>
    <p:extLst>
      <p:ext uri="{BB962C8B-B14F-4D97-AF65-F5344CB8AC3E}">
        <p14:creationId xmlns:p14="http://schemas.microsoft.com/office/powerpoint/2010/main" val="160785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DFBF7"/>
        </a:solidFill>
        <a:effectLst/>
      </p:bgPr>
    </p:bg>
    <p:spTree>
      <p:nvGrpSpPr>
        <p:cNvPr id="1" name="">
          <a:extLst>
            <a:ext uri="{FF2B5EF4-FFF2-40B4-BE49-F238E27FC236}">
              <a16:creationId xmlns:a16="http://schemas.microsoft.com/office/drawing/2014/main" id="{270808FF-0EC2-200A-45DB-F6A2B09C35E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860567C-9D1A-9E09-143A-3E5650F91B6D}"/>
              </a:ext>
            </a:extLst>
          </p:cNvPr>
          <p:cNvSpPr/>
          <p:nvPr/>
        </p:nvSpPr>
        <p:spPr>
          <a:xfrm>
            <a:off x="1162050" y="5400675"/>
            <a:ext cx="2552700" cy="4476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a:extLst>
              <a:ext uri="{FF2B5EF4-FFF2-40B4-BE49-F238E27FC236}">
                <a16:creationId xmlns:a16="http://schemas.microsoft.com/office/drawing/2014/main" id="{010A840B-0C98-30E9-4A68-194F7EAEFFA1}"/>
              </a:ext>
            </a:extLst>
          </p:cNvPr>
          <p:cNvSpPr txBox="1"/>
          <p:nvPr/>
        </p:nvSpPr>
        <p:spPr>
          <a:xfrm>
            <a:off x="762000" y="904875"/>
            <a:ext cx="11430000" cy="609600"/>
          </a:xfrm>
          <a:prstGeom prst="rect">
            <a:avLst/>
          </a:prstGeom>
          <a:noFill/>
        </p:spPr>
        <p:txBody>
          <a:bodyPr wrap="none" lIns="0" tIns="0" rIns="0" bIns="0" anchor="t">
            <a:spAutoFit/>
          </a:bodyPr>
          <a:lstStyle/>
          <a:p>
            <a:pPr algn="l"/>
            <a:r>
              <a:rPr sz="3600" b="1" i="0" u="none" dirty="0">
                <a:solidFill>
                  <a:srgbClr val="292524"/>
                </a:solidFill>
                <a:latin typeface="Playfair Display"/>
              </a:rPr>
              <a:t>Would You Be Disciplined?</a:t>
            </a:r>
          </a:p>
        </p:txBody>
      </p:sp>
      <p:sp>
        <p:nvSpPr>
          <p:cNvPr id="13" name="TextBox 12">
            <a:extLst>
              <a:ext uri="{FF2B5EF4-FFF2-40B4-BE49-F238E27FC236}">
                <a16:creationId xmlns:a16="http://schemas.microsoft.com/office/drawing/2014/main" id="{49DC83A0-4545-BD3A-AC8F-F89197CC0C4A}"/>
              </a:ext>
            </a:extLst>
          </p:cNvPr>
          <p:cNvSpPr txBox="1"/>
          <p:nvPr/>
        </p:nvSpPr>
        <p:spPr>
          <a:xfrm>
            <a:off x="1160346" y="2974633"/>
            <a:ext cx="783869" cy="161583"/>
          </a:xfrm>
          <a:prstGeom prst="rect">
            <a:avLst/>
          </a:prstGeom>
          <a:noFill/>
        </p:spPr>
        <p:txBody>
          <a:bodyPr wrap="none" lIns="0" tIns="0" rIns="0" bIns="0" anchor="t">
            <a:spAutoFit/>
          </a:bodyPr>
          <a:lstStyle/>
          <a:p>
            <a:pPr algn="l"/>
            <a:r>
              <a:rPr sz="1050" b="1" i="0" u="none" dirty="0">
                <a:solidFill>
                  <a:srgbClr val="D97706"/>
                </a:solidFill>
                <a:latin typeface="Lato"/>
              </a:rPr>
              <a:t>SCENARIO </a:t>
            </a:r>
            <a:r>
              <a:rPr lang="en-US" sz="1050" b="1" i="0" u="none" dirty="0">
                <a:solidFill>
                  <a:srgbClr val="D97706"/>
                </a:solidFill>
                <a:latin typeface="Lato"/>
              </a:rPr>
              <a:t>3</a:t>
            </a:r>
            <a:endParaRPr sz="1050" b="1" i="0" u="none" dirty="0">
              <a:solidFill>
                <a:srgbClr val="D97706"/>
              </a:solidFill>
              <a:latin typeface="Lato"/>
            </a:endParaRPr>
          </a:p>
        </p:txBody>
      </p:sp>
      <p:sp>
        <p:nvSpPr>
          <p:cNvPr id="15" name="TextBox 14">
            <a:extLst>
              <a:ext uri="{FF2B5EF4-FFF2-40B4-BE49-F238E27FC236}">
                <a16:creationId xmlns:a16="http://schemas.microsoft.com/office/drawing/2014/main" id="{5012295B-A29A-1670-E393-1EA29D285BB8}"/>
              </a:ext>
            </a:extLst>
          </p:cNvPr>
          <p:cNvSpPr txBox="1"/>
          <p:nvPr/>
        </p:nvSpPr>
        <p:spPr>
          <a:xfrm>
            <a:off x="1185862" y="3343275"/>
            <a:ext cx="6719887" cy="1107996"/>
          </a:xfrm>
          <a:prstGeom prst="rect">
            <a:avLst/>
          </a:prstGeom>
          <a:noFill/>
        </p:spPr>
        <p:txBody>
          <a:bodyPr wrap="square" lIns="0" tIns="0" rIns="0" bIns="0" anchor="t">
            <a:spAutoFit/>
          </a:bodyPr>
          <a:lstStyle/>
          <a:p>
            <a:r>
              <a:rPr lang="en-US" b="1" dirty="0">
                <a:solidFill>
                  <a:srgbClr val="292524"/>
                </a:solidFill>
                <a:latin typeface="Lato"/>
              </a:rPr>
              <a:t>Trial counsel voluntarily takes the witness stand.</a:t>
            </a:r>
          </a:p>
          <a:p>
            <a:endParaRPr lang="en-US" b="1" dirty="0">
              <a:solidFill>
                <a:srgbClr val="292524"/>
              </a:solidFill>
              <a:latin typeface="Lato"/>
            </a:endParaRPr>
          </a:p>
          <a:p>
            <a:r>
              <a:rPr lang="en-US" b="1" dirty="0">
                <a:solidFill>
                  <a:srgbClr val="292524"/>
                </a:solidFill>
                <a:latin typeface="Lato"/>
              </a:rPr>
              <a:t>Question: What Rule applies?</a:t>
            </a:r>
          </a:p>
          <a:p>
            <a:r>
              <a:rPr lang="en-US" b="1" dirty="0">
                <a:solidFill>
                  <a:srgbClr val="292524"/>
                </a:solidFill>
                <a:latin typeface="Lato"/>
              </a:rPr>
              <a:t> </a:t>
            </a:r>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34" name="Add-in 33">
                <a:extLst>
                  <a:ext uri="{FF2B5EF4-FFF2-40B4-BE49-F238E27FC236}">
                    <a16:creationId xmlns:a16="http://schemas.microsoft.com/office/drawing/2014/main" id="{E23D3779-006D-3DD1-BE3E-B9D0892EB06C}"/>
                  </a:ext>
                </a:extLst>
              </p:cNvPr>
              <p:cNvGraphicFramePr>
                <a:graphicFrameLocks noGrp="1"/>
              </p:cNvGraphicFramePr>
              <p:nvPr/>
            </p:nvGraphicFramePr>
            <p:xfrm>
              <a:off x="8890000" y="365819"/>
              <a:ext cx="2959100" cy="1687712"/>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34" name="Add-in 33">
                <a:extLst>
                  <a:ext uri="{FF2B5EF4-FFF2-40B4-BE49-F238E27FC236}">
                    <a16:creationId xmlns:a16="http://schemas.microsoft.com/office/drawing/2014/main" id="{E23D3779-006D-3DD1-BE3E-B9D0892EB06C}"/>
                  </a:ext>
                </a:extLst>
              </p:cNvPr>
              <p:cNvPicPr>
                <a:picLocks noGrp="1" noRot="1" noChangeAspect="1" noMove="1" noResize="1" noEditPoints="1" noAdjustHandles="1" noChangeArrowheads="1" noChangeShapeType="1"/>
              </p:cNvPicPr>
              <p:nvPr/>
            </p:nvPicPr>
            <p:blipFill>
              <a:blip r:embed="rId3"/>
              <a:stretch>
                <a:fillRect/>
              </a:stretch>
            </p:blipFill>
            <p:spPr>
              <a:xfrm>
                <a:off x="8890000" y="365819"/>
                <a:ext cx="2959100" cy="1687712"/>
              </a:xfrm>
              <a:prstGeom prst="rect">
                <a:avLst/>
              </a:prstGeom>
            </p:spPr>
          </p:pic>
        </mc:Fallback>
      </mc:AlternateContent>
      <p:sp>
        <p:nvSpPr>
          <p:cNvPr id="7" name="TextBox 6">
            <a:extLst>
              <a:ext uri="{FF2B5EF4-FFF2-40B4-BE49-F238E27FC236}">
                <a16:creationId xmlns:a16="http://schemas.microsoft.com/office/drawing/2014/main" id="{BA887EF4-AF83-2940-186D-F2379BE260B1}"/>
              </a:ext>
            </a:extLst>
          </p:cNvPr>
          <p:cNvSpPr txBox="1"/>
          <p:nvPr/>
        </p:nvSpPr>
        <p:spPr>
          <a:xfrm>
            <a:off x="762000" y="609600"/>
            <a:ext cx="2875787" cy="184666"/>
          </a:xfrm>
          <a:prstGeom prst="rect">
            <a:avLst/>
          </a:prstGeom>
          <a:noFill/>
        </p:spPr>
        <p:txBody>
          <a:bodyPr wrap="none" lIns="0" tIns="0" rIns="0" bIns="0" anchor="t">
            <a:spAutoFit/>
          </a:bodyPr>
          <a:lstStyle/>
          <a:p>
            <a:pPr algn="l"/>
            <a:r>
              <a:rPr lang="en-US" sz="1200" b="1" i="0" u="none" dirty="0">
                <a:solidFill>
                  <a:srgbClr val="8C1C13"/>
                </a:solidFill>
                <a:latin typeface="Lato"/>
              </a:rPr>
              <a:t>ROUND 3: THE SCOPES MONKEY TRIAL</a:t>
            </a:r>
            <a:endParaRPr sz="1200" b="1" i="0" u="none" dirty="0">
              <a:solidFill>
                <a:srgbClr val="8C1C13"/>
              </a:solidFill>
              <a:latin typeface="Lato"/>
            </a:endParaRPr>
          </a:p>
        </p:txBody>
      </p:sp>
    </p:spTree>
    <p:extLst>
      <p:ext uri="{BB962C8B-B14F-4D97-AF65-F5344CB8AC3E}">
        <p14:creationId xmlns:p14="http://schemas.microsoft.com/office/powerpoint/2010/main" val="28389681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D4FE1-9571-348A-493D-5C2380E0EC6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2A51F74-CA90-5836-9EF0-3A199DB12176}"/>
              </a:ext>
            </a:extLst>
          </p:cNvPr>
          <p:cNvSpPr txBox="1"/>
          <p:nvPr/>
        </p:nvSpPr>
        <p:spPr>
          <a:xfrm>
            <a:off x="333375" y="904875"/>
            <a:ext cx="11610976" cy="1107996"/>
          </a:xfrm>
          <a:prstGeom prst="rect">
            <a:avLst/>
          </a:prstGeom>
          <a:noFill/>
        </p:spPr>
        <p:txBody>
          <a:bodyPr wrap="square" lIns="0" tIns="0" rIns="0" bIns="0" anchor="t">
            <a:spAutoFit/>
          </a:bodyPr>
          <a:lstStyle/>
          <a:p>
            <a:r>
              <a:rPr lang="en-US" sz="3600" b="1" dirty="0">
                <a:solidFill>
                  <a:srgbClr val="292524"/>
                </a:solidFill>
                <a:latin typeface="Playfair Display"/>
              </a:rPr>
              <a:t>Rule of Professional Conduct 3.7  </a:t>
            </a:r>
          </a:p>
          <a:p>
            <a:r>
              <a:rPr lang="en-US" sz="3600" b="1" dirty="0">
                <a:solidFill>
                  <a:srgbClr val="8C1C13"/>
                </a:solidFill>
                <a:latin typeface="Playfair Display"/>
              </a:rPr>
              <a:t>Lawyer as Witness</a:t>
            </a:r>
            <a:endParaRPr sz="3600" b="1" i="0" u="none" dirty="0">
              <a:solidFill>
                <a:srgbClr val="292524"/>
              </a:solidFill>
              <a:latin typeface="Playfair Display"/>
            </a:endParaRPr>
          </a:p>
        </p:txBody>
      </p:sp>
      <p:sp>
        <p:nvSpPr>
          <p:cNvPr id="3" name="TextBox 2">
            <a:extLst>
              <a:ext uri="{FF2B5EF4-FFF2-40B4-BE49-F238E27FC236}">
                <a16:creationId xmlns:a16="http://schemas.microsoft.com/office/drawing/2014/main" id="{FDA442AD-D27C-C1E7-393B-B70EA0332B57}"/>
              </a:ext>
            </a:extLst>
          </p:cNvPr>
          <p:cNvSpPr txBox="1"/>
          <p:nvPr/>
        </p:nvSpPr>
        <p:spPr>
          <a:xfrm>
            <a:off x="847725" y="2229366"/>
            <a:ext cx="10153649" cy="3877985"/>
          </a:xfrm>
          <a:prstGeom prst="rect">
            <a:avLst/>
          </a:prstGeom>
          <a:noFill/>
        </p:spPr>
        <p:txBody>
          <a:bodyPr wrap="square" rtlCol="0">
            <a:spAutoFit/>
          </a:bodyPr>
          <a:lstStyle/>
          <a:p>
            <a:endParaRPr lang="en-US" sz="1200" b="1" dirty="0">
              <a:solidFill>
                <a:srgbClr val="8C1C13"/>
              </a:solidFill>
              <a:latin typeface="Playfair Display"/>
            </a:endParaRPr>
          </a:p>
          <a:p>
            <a:pPr lvl="0" algn="just"/>
            <a:r>
              <a:rPr lang="en-US" sz="2400" b="1" i="1" dirty="0"/>
              <a:t>A lawyer shall not act as advocate at a trial in which the lawyer is likely to be a necessary witness </a:t>
            </a:r>
            <a:r>
              <a:rPr lang="en-US" sz="2400" i="1" dirty="0"/>
              <a:t>unless:</a:t>
            </a:r>
            <a:endParaRPr lang="en-US" sz="2400" dirty="0"/>
          </a:p>
          <a:p>
            <a:pPr lvl="1" algn="just"/>
            <a:r>
              <a:rPr lang="en-US" sz="2400" i="1" dirty="0"/>
              <a:t>the testimony relates to an uncontested issue;</a:t>
            </a:r>
            <a:endParaRPr lang="en-US" sz="2400" dirty="0"/>
          </a:p>
          <a:p>
            <a:pPr lvl="1" algn="just"/>
            <a:r>
              <a:rPr lang="en-US" sz="2400" i="1" dirty="0"/>
              <a:t>the testimony relates to the nature and value of legal services rendered in the case; or,</a:t>
            </a:r>
            <a:endParaRPr lang="en-US" sz="2400" dirty="0"/>
          </a:p>
          <a:p>
            <a:pPr lvl="1" algn="just"/>
            <a:r>
              <a:rPr lang="en-US" sz="2400" i="1" dirty="0"/>
              <a:t>disqualification of the lawyer would work substantial hardship on the client.</a:t>
            </a:r>
            <a:endParaRPr lang="en-US" sz="2400" dirty="0"/>
          </a:p>
          <a:p>
            <a:pPr lvl="0" algn="just"/>
            <a:r>
              <a:rPr lang="en-US" sz="2400" i="1" dirty="0"/>
              <a:t>A lawyer may act as advocate in a trial in which another lawyer in the lawyer's firm is likely to be called as a witness unless precluded from doing so by Rule 1.7  [Conflict of Interest – Current Clients] or Rule 1.9 [Duties to Former Clients].</a:t>
            </a:r>
            <a:endParaRPr lang="en-US" sz="2400" dirty="0"/>
          </a:p>
          <a:p>
            <a:endParaRPr lang="en-US" dirty="0"/>
          </a:p>
        </p:txBody>
      </p:sp>
    </p:spTree>
    <p:extLst>
      <p:ext uri="{BB962C8B-B14F-4D97-AF65-F5344CB8AC3E}">
        <p14:creationId xmlns:p14="http://schemas.microsoft.com/office/powerpoint/2010/main" val="3251951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E203C-4EE0-8AE0-C4D9-117117B7AFFA}"/>
            </a:ext>
          </a:extLst>
        </p:cNvPr>
        <p:cNvGrpSpPr/>
        <p:nvPr/>
      </p:nvGrpSpPr>
      <p:grpSpPr>
        <a:xfrm>
          <a:off x="0" y="0"/>
          <a:ext cx="0" cy="0"/>
          <a:chOff x="0" y="0"/>
          <a:chExt cx="0" cy="0"/>
        </a:xfrm>
      </p:grpSpPr>
      <p:sp>
        <p:nvSpPr>
          <p:cNvPr id="29" name="TextBox 28">
            <a:extLst>
              <a:ext uri="{FF2B5EF4-FFF2-40B4-BE49-F238E27FC236}">
                <a16:creationId xmlns:a16="http://schemas.microsoft.com/office/drawing/2014/main" id="{988025E5-237A-45A7-A2F5-9A6B232535BD}"/>
              </a:ext>
            </a:extLst>
          </p:cNvPr>
          <p:cNvSpPr txBox="1"/>
          <p:nvPr/>
        </p:nvSpPr>
        <p:spPr>
          <a:xfrm>
            <a:off x="409576" y="2103121"/>
            <a:ext cx="11363324" cy="4524315"/>
          </a:xfrm>
          <a:prstGeom prst="rect">
            <a:avLst/>
          </a:prstGeom>
          <a:noFill/>
        </p:spPr>
        <p:txBody>
          <a:bodyPr wrap="square" rtlCol="0">
            <a:spAutoFit/>
          </a:bodyPr>
          <a:lstStyle/>
          <a:p>
            <a:r>
              <a:rPr lang="en-US" b="1" i="1" dirty="0"/>
              <a:t>Rule 2.11. Disqualification.</a:t>
            </a:r>
            <a:endParaRPr lang="en-US" dirty="0"/>
          </a:p>
          <a:p>
            <a:r>
              <a:rPr lang="en-US" i="1" dirty="0"/>
              <a:t>(A) A judge shall disqualify himself or herself in any proceeding in which the judge’s impartiality might reasonably be questioned, including but not limited to the following circumstances:</a:t>
            </a:r>
            <a:endParaRPr lang="en-US" dirty="0"/>
          </a:p>
          <a:p>
            <a:pPr lvl="1"/>
            <a:r>
              <a:rPr lang="en-US" i="1" dirty="0"/>
              <a:t>(1) The judge has a personal bias or prejudice concerning a party or a party’s lawyer, or personal knowledge of facts that are in dispute in the proceeding.</a:t>
            </a:r>
            <a:endParaRPr lang="en-US" dirty="0"/>
          </a:p>
          <a:p>
            <a:pPr lvl="1"/>
            <a:r>
              <a:rPr lang="en-US" i="1" dirty="0"/>
              <a:t>(2) The judge knows that the judge, the judge’s spouse or domestic partner, or a person within the third degree of relationship to either of them, or the spouse or domestic partner of such a person is:</a:t>
            </a:r>
            <a:endParaRPr lang="en-US" dirty="0"/>
          </a:p>
          <a:p>
            <a:pPr lvl="2"/>
            <a:r>
              <a:rPr lang="en-US" i="1" dirty="0"/>
              <a:t>(a) a party to the proceeding, or an officer, director, general partner, managing member, or trustee of a party;</a:t>
            </a:r>
            <a:endParaRPr lang="en-US" dirty="0"/>
          </a:p>
          <a:p>
            <a:pPr lvl="2"/>
            <a:r>
              <a:rPr lang="en-US" i="1" dirty="0"/>
              <a:t>(b) acting as a lawyer in the proceeding;</a:t>
            </a:r>
            <a:endParaRPr lang="en-US" dirty="0"/>
          </a:p>
          <a:p>
            <a:pPr lvl="2"/>
            <a:r>
              <a:rPr lang="en-US" i="1" dirty="0"/>
              <a:t>(c) a person who has more than a de minimis interest that could be substantially affected by the proceeding; or</a:t>
            </a:r>
            <a:endParaRPr lang="en-US" dirty="0"/>
          </a:p>
          <a:p>
            <a:pPr lvl="2"/>
            <a:r>
              <a:rPr lang="en-US" b="1" i="1" dirty="0"/>
              <a:t>(d) likely to be a material witness in the proceeding.</a:t>
            </a:r>
            <a:endParaRPr lang="en-US" dirty="0"/>
          </a:p>
          <a:p>
            <a:pPr lvl="2"/>
            <a:endParaRPr lang="en-US" dirty="0"/>
          </a:p>
          <a:p>
            <a:pPr algn="just"/>
            <a:r>
              <a:rPr lang="en-US" b="1" i="1" dirty="0"/>
              <a:t>See also: Rule of Judicial Administration 1701(e):</a:t>
            </a:r>
            <a:r>
              <a:rPr lang="en-US" dirty="0"/>
              <a:t> </a:t>
            </a:r>
            <a:r>
              <a:rPr lang="en-US" b="1" dirty="0"/>
              <a:t>No judge or district justice shall testify voluntarily as a character witness. </a:t>
            </a:r>
            <a:r>
              <a:rPr lang="en-US" dirty="0"/>
              <a:t>The provisions of this subdivision shall constitute a canon of ethics for the purposes of Section 17 of the Judiciary Article.</a:t>
            </a:r>
          </a:p>
          <a:p>
            <a:endParaRPr lang="en-US" dirty="0"/>
          </a:p>
        </p:txBody>
      </p:sp>
      <p:sp>
        <p:nvSpPr>
          <p:cNvPr id="5" name="TextBox 4">
            <a:extLst>
              <a:ext uri="{FF2B5EF4-FFF2-40B4-BE49-F238E27FC236}">
                <a16:creationId xmlns:a16="http://schemas.microsoft.com/office/drawing/2014/main" id="{F3F88B80-4B0D-A155-6B79-4E7A083D528B}"/>
              </a:ext>
            </a:extLst>
          </p:cNvPr>
          <p:cNvSpPr txBox="1"/>
          <p:nvPr/>
        </p:nvSpPr>
        <p:spPr>
          <a:xfrm>
            <a:off x="333374" y="904875"/>
            <a:ext cx="11763375" cy="1107996"/>
          </a:xfrm>
          <a:prstGeom prst="rect">
            <a:avLst/>
          </a:prstGeom>
          <a:noFill/>
        </p:spPr>
        <p:txBody>
          <a:bodyPr wrap="square" lIns="0" tIns="0" rIns="0" bIns="0" anchor="t">
            <a:spAutoFit/>
          </a:bodyPr>
          <a:lstStyle/>
          <a:p>
            <a:r>
              <a:rPr lang="en-US" sz="3600" b="1" dirty="0">
                <a:solidFill>
                  <a:srgbClr val="292524"/>
                </a:solidFill>
                <a:latin typeface="Playfair Display"/>
              </a:rPr>
              <a:t>Pennsylvania Code of Judicial Conduct Rule 2.11</a:t>
            </a:r>
          </a:p>
          <a:p>
            <a:r>
              <a:rPr lang="en-US" sz="3600" b="1" dirty="0">
                <a:solidFill>
                  <a:srgbClr val="8C1C13"/>
                </a:solidFill>
                <a:latin typeface="Playfair Display"/>
              </a:rPr>
              <a:t>Disqualification</a:t>
            </a:r>
            <a:endParaRPr sz="3600" b="1" i="0" u="none" dirty="0">
              <a:solidFill>
                <a:srgbClr val="292524"/>
              </a:solidFill>
              <a:latin typeface="Playfair Display"/>
            </a:endParaRPr>
          </a:p>
        </p:txBody>
      </p:sp>
    </p:spTree>
    <p:extLst>
      <p:ext uri="{BB962C8B-B14F-4D97-AF65-F5344CB8AC3E}">
        <p14:creationId xmlns:p14="http://schemas.microsoft.com/office/powerpoint/2010/main" val="1867932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DFBF7"/>
        </a:solidFill>
        <a:effectLst/>
      </p:bgPr>
    </p:bg>
    <p:spTree>
      <p:nvGrpSpPr>
        <p:cNvPr id="1" name="">
          <a:extLst>
            <a:ext uri="{FF2B5EF4-FFF2-40B4-BE49-F238E27FC236}">
              <a16:creationId xmlns:a16="http://schemas.microsoft.com/office/drawing/2014/main" id="{47E4518D-DB86-C2C2-4E33-E018080C800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A894FC0-C149-927A-EB3C-C585B6CA3480}"/>
              </a:ext>
            </a:extLst>
          </p:cNvPr>
          <p:cNvSpPr/>
          <p:nvPr/>
        </p:nvSpPr>
        <p:spPr>
          <a:xfrm>
            <a:off x="695325" y="1473167"/>
            <a:ext cx="3352800" cy="4124325"/>
          </a:xfrm>
          <a:prstGeom prst="rect">
            <a:avLst/>
          </a:prstGeom>
          <a:noFill/>
          <a:ln w="19050">
            <a:solidFill>
              <a:srgbClr val="E5E5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38D727D2-04A7-DC12-5E1E-DB780CB08BF4}"/>
              </a:ext>
            </a:extLst>
          </p:cNvPr>
          <p:cNvSpPr/>
          <p:nvPr/>
        </p:nvSpPr>
        <p:spPr>
          <a:xfrm>
            <a:off x="4352925" y="1473167"/>
            <a:ext cx="3352800" cy="4124325"/>
          </a:xfrm>
          <a:prstGeom prst="rect">
            <a:avLst/>
          </a:prstGeom>
          <a:noFill/>
          <a:ln w="19050">
            <a:solidFill>
              <a:srgbClr val="E5E5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a:extLst>
              <a:ext uri="{FF2B5EF4-FFF2-40B4-BE49-F238E27FC236}">
                <a16:creationId xmlns:a16="http://schemas.microsoft.com/office/drawing/2014/main" id="{FDF71BA5-EF7A-2E9B-A8F3-92C9D470DA31}"/>
              </a:ext>
            </a:extLst>
          </p:cNvPr>
          <p:cNvSpPr/>
          <p:nvPr/>
        </p:nvSpPr>
        <p:spPr>
          <a:xfrm>
            <a:off x="8054975" y="1473167"/>
            <a:ext cx="3352800" cy="4124325"/>
          </a:xfrm>
          <a:prstGeom prst="rect">
            <a:avLst/>
          </a:prstGeom>
          <a:noFill/>
          <a:ln w="19050">
            <a:solidFill>
              <a:srgbClr val="E5E5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8EE23785-9992-4C72-830F-3190A030CCF5}"/>
              </a:ext>
            </a:extLst>
          </p:cNvPr>
          <p:cNvSpPr/>
          <p:nvPr/>
        </p:nvSpPr>
        <p:spPr>
          <a:xfrm>
            <a:off x="4819650" y="5400675"/>
            <a:ext cx="2552700" cy="4476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a:extLst>
              <a:ext uri="{FF2B5EF4-FFF2-40B4-BE49-F238E27FC236}">
                <a16:creationId xmlns:a16="http://schemas.microsoft.com/office/drawing/2014/main" id="{A833551E-0AD5-AB2E-91A9-5DCBD16BF4EF}"/>
              </a:ext>
            </a:extLst>
          </p:cNvPr>
          <p:cNvSpPr/>
          <p:nvPr/>
        </p:nvSpPr>
        <p:spPr>
          <a:xfrm>
            <a:off x="8477250" y="5400675"/>
            <a:ext cx="2552700" cy="4476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a:extLst>
              <a:ext uri="{FF2B5EF4-FFF2-40B4-BE49-F238E27FC236}">
                <a16:creationId xmlns:a16="http://schemas.microsoft.com/office/drawing/2014/main" id="{D194CD1B-B408-B676-D9A7-26F43B6DBD91}"/>
              </a:ext>
            </a:extLst>
          </p:cNvPr>
          <p:cNvSpPr txBox="1"/>
          <p:nvPr/>
        </p:nvSpPr>
        <p:spPr>
          <a:xfrm>
            <a:off x="762000" y="904875"/>
            <a:ext cx="7554953" cy="553998"/>
          </a:xfrm>
          <a:prstGeom prst="rect">
            <a:avLst/>
          </a:prstGeom>
          <a:noFill/>
        </p:spPr>
        <p:txBody>
          <a:bodyPr wrap="none" lIns="0" tIns="0" rIns="0" bIns="0" anchor="t">
            <a:spAutoFit/>
          </a:bodyPr>
          <a:lstStyle/>
          <a:p>
            <a:pPr algn="l"/>
            <a:r>
              <a:rPr sz="3600" b="1" i="0" u="none" dirty="0">
                <a:solidFill>
                  <a:srgbClr val="292524"/>
                </a:solidFill>
                <a:latin typeface="Playfair Display"/>
              </a:rPr>
              <a:t>Would You Be Disciplined</a:t>
            </a:r>
            <a:r>
              <a:rPr lang="en-US" sz="3600" b="1" i="0" u="none" dirty="0">
                <a:solidFill>
                  <a:srgbClr val="292524"/>
                </a:solidFill>
                <a:latin typeface="Playfair Display"/>
              </a:rPr>
              <a:t> Scoring</a:t>
            </a:r>
            <a:r>
              <a:rPr sz="3600" b="1" i="0" u="none" dirty="0">
                <a:solidFill>
                  <a:srgbClr val="292524"/>
                </a:solidFill>
                <a:latin typeface="Playfair Display"/>
              </a:rPr>
              <a:t>?</a:t>
            </a:r>
          </a:p>
        </p:txBody>
      </p:sp>
      <p:sp>
        <p:nvSpPr>
          <p:cNvPr id="13" name="TextBox 12">
            <a:extLst>
              <a:ext uri="{FF2B5EF4-FFF2-40B4-BE49-F238E27FC236}">
                <a16:creationId xmlns:a16="http://schemas.microsoft.com/office/drawing/2014/main" id="{C6126FB4-5F0D-3E82-5DD1-A66C9AEBABD5}"/>
              </a:ext>
            </a:extLst>
          </p:cNvPr>
          <p:cNvSpPr txBox="1"/>
          <p:nvPr/>
        </p:nvSpPr>
        <p:spPr>
          <a:xfrm>
            <a:off x="1095375" y="1873217"/>
            <a:ext cx="3190875" cy="161925"/>
          </a:xfrm>
          <a:prstGeom prst="rect">
            <a:avLst/>
          </a:prstGeom>
          <a:noFill/>
        </p:spPr>
        <p:txBody>
          <a:bodyPr wrap="none" lIns="0" tIns="0" rIns="0" bIns="0" anchor="t">
            <a:spAutoFit/>
          </a:bodyPr>
          <a:lstStyle/>
          <a:p>
            <a:pPr algn="l"/>
            <a:r>
              <a:rPr sz="1050" b="1" i="0" u="none">
                <a:solidFill>
                  <a:srgbClr val="D97706"/>
                </a:solidFill>
                <a:latin typeface="Lato"/>
              </a:rPr>
              <a:t>SCENARIO 1</a:t>
            </a:r>
          </a:p>
        </p:txBody>
      </p:sp>
      <p:sp>
        <p:nvSpPr>
          <p:cNvPr id="14" name="TextBox 13">
            <a:extLst>
              <a:ext uri="{FF2B5EF4-FFF2-40B4-BE49-F238E27FC236}">
                <a16:creationId xmlns:a16="http://schemas.microsoft.com/office/drawing/2014/main" id="{3BAF4689-9FB4-188E-DDA6-A5D93EB0266B}"/>
              </a:ext>
            </a:extLst>
          </p:cNvPr>
          <p:cNvSpPr txBox="1"/>
          <p:nvPr/>
        </p:nvSpPr>
        <p:spPr>
          <a:xfrm>
            <a:off x="1095375" y="2187542"/>
            <a:ext cx="2422138" cy="646331"/>
          </a:xfrm>
          <a:prstGeom prst="rect">
            <a:avLst/>
          </a:prstGeom>
          <a:noFill/>
        </p:spPr>
        <p:txBody>
          <a:bodyPr wrap="none" lIns="0" tIns="0" rIns="0" bIns="0" anchor="t">
            <a:spAutoFit/>
          </a:bodyPr>
          <a:lstStyle/>
          <a:p>
            <a:pPr algn="l"/>
            <a:r>
              <a:rPr sz="2100" b="1" i="0" u="none" dirty="0">
                <a:solidFill>
                  <a:srgbClr val="8C1C13"/>
                </a:solidFill>
                <a:latin typeface="Playfair Display"/>
              </a:rPr>
              <a:t>Meritorious Claims</a:t>
            </a:r>
            <a:endParaRPr lang="en-US" sz="2100" b="1" dirty="0">
              <a:solidFill>
                <a:srgbClr val="8C1C13"/>
              </a:solidFill>
              <a:latin typeface="Playfair Display"/>
            </a:endParaRPr>
          </a:p>
          <a:p>
            <a:pPr algn="l"/>
            <a:r>
              <a:rPr lang="en-US" sz="2100" b="1" i="0" u="none" dirty="0">
                <a:solidFill>
                  <a:srgbClr val="8C1C13"/>
                </a:solidFill>
                <a:latin typeface="Playfair Display"/>
              </a:rPr>
              <a:t>Rule 3.1</a:t>
            </a:r>
            <a:endParaRPr sz="2100" b="1" i="0" u="none" dirty="0">
              <a:solidFill>
                <a:srgbClr val="8C1C13"/>
              </a:solidFill>
              <a:latin typeface="Playfair Display"/>
            </a:endParaRPr>
          </a:p>
        </p:txBody>
      </p:sp>
      <p:sp>
        <p:nvSpPr>
          <p:cNvPr id="15" name="TextBox 14">
            <a:extLst>
              <a:ext uri="{FF2B5EF4-FFF2-40B4-BE49-F238E27FC236}">
                <a16:creationId xmlns:a16="http://schemas.microsoft.com/office/drawing/2014/main" id="{0597E95C-DDCF-8448-C93B-9AAFE2673A88}"/>
              </a:ext>
            </a:extLst>
          </p:cNvPr>
          <p:cNvSpPr txBox="1"/>
          <p:nvPr/>
        </p:nvSpPr>
        <p:spPr>
          <a:xfrm>
            <a:off x="1079500" y="2921539"/>
            <a:ext cx="2647950" cy="533400"/>
          </a:xfrm>
          <a:prstGeom prst="rect">
            <a:avLst/>
          </a:prstGeom>
          <a:noFill/>
        </p:spPr>
        <p:txBody>
          <a:bodyPr wrap="square" lIns="0" tIns="0" rIns="0" bIns="0" anchor="t">
            <a:spAutoFit/>
          </a:bodyPr>
          <a:lstStyle/>
          <a:p>
            <a:pPr algn="l">
              <a:lnSpc>
                <a:spcPts val="2100"/>
              </a:lnSpc>
            </a:pPr>
            <a:r>
              <a:rPr sz="1500" b="0" i="0" u="none" dirty="0">
                <a:solidFill>
                  <a:srgbClr val="444444"/>
                </a:solidFill>
                <a:latin typeface="Lato"/>
              </a:rPr>
              <a:t>Intentionally creating a test case solely for publicity.</a:t>
            </a:r>
          </a:p>
        </p:txBody>
      </p:sp>
      <p:sp>
        <p:nvSpPr>
          <p:cNvPr id="16" name="TextBox 15">
            <a:extLst>
              <a:ext uri="{FF2B5EF4-FFF2-40B4-BE49-F238E27FC236}">
                <a16:creationId xmlns:a16="http://schemas.microsoft.com/office/drawing/2014/main" id="{92FCC542-77AB-D24C-38C9-2ED47DB6C26D}"/>
              </a:ext>
            </a:extLst>
          </p:cNvPr>
          <p:cNvSpPr txBox="1"/>
          <p:nvPr/>
        </p:nvSpPr>
        <p:spPr>
          <a:xfrm>
            <a:off x="4752975" y="1873217"/>
            <a:ext cx="3190875" cy="161925"/>
          </a:xfrm>
          <a:prstGeom prst="rect">
            <a:avLst/>
          </a:prstGeom>
          <a:noFill/>
        </p:spPr>
        <p:txBody>
          <a:bodyPr wrap="none" lIns="0" tIns="0" rIns="0" bIns="0" anchor="t">
            <a:spAutoFit/>
          </a:bodyPr>
          <a:lstStyle/>
          <a:p>
            <a:pPr algn="l"/>
            <a:r>
              <a:rPr sz="1050" b="1" i="0" u="none">
                <a:solidFill>
                  <a:srgbClr val="D97706"/>
                </a:solidFill>
                <a:latin typeface="Lato"/>
              </a:rPr>
              <a:t>SCENARIO 2</a:t>
            </a:r>
          </a:p>
        </p:txBody>
      </p:sp>
      <p:sp>
        <p:nvSpPr>
          <p:cNvPr id="17" name="TextBox 16">
            <a:extLst>
              <a:ext uri="{FF2B5EF4-FFF2-40B4-BE49-F238E27FC236}">
                <a16:creationId xmlns:a16="http://schemas.microsoft.com/office/drawing/2014/main" id="{DE035761-4B1A-73B6-6E2B-28979945090E}"/>
              </a:ext>
            </a:extLst>
          </p:cNvPr>
          <p:cNvSpPr txBox="1"/>
          <p:nvPr/>
        </p:nvSpPr>
        <p:spPr>
          <a:xfrm>
            <a:off x="4752975" y="2187542"/>
            <a:ext cx="1788951" cy="646331"/>
          </a:xfrm>
          <a:prstGeom prst="rect">
            <a:avLst/>
          </a:prstGeom>
          <a:noFill/>
        </p:spPr>
        <p:txBody>
          <a:bodyPr wrap="none" lIns="0" tIns="0" rIns="0" bIns="0" anchor="t">
            <a:spAutoFit/>
          </a:bodyPr>
          <a:lstStyle/>
          <a:p>
            <a:pPr algn="l"/>
            <a:r>
              <a:rPr sz="2100" b="1" i="0" u="none" dirty="0">
                <a:solidFill>
                  <a:srgbClr val="8C1C13"/>
                </a:solidFill>
                <a:latin typeface="Playfair Display"/>
              </a:rPr>
              <a:t>Trial Publicity</a:t>
            </a:r>
            <a:endParaRPr lang="en-US" sz="2100" b="1" i="0" u="none" dirty="0">
              <a:solidFill>
                <a:srgbClr val="8C1C13"/>
              </a:solidFill>
              <a:latin typeface="Playfair Display"/>
            </a:endParaRPr>
          </a:p>
          <a:p>
            <a:pPr algn="l"/>
            <a:r>
              <a:rPr lang="en-US" sz="2100" b="1" dirty="0">
                <a:solidFill>
                  <a:srgbClr val="8C1C13"/>
                </a:solidFill>
                <a:latin typeface="Playfair Display"/>
              </a:rPr>
              <a:t>Rule 3.6</a:t>
            </a:r>
            <a:endParaRPr sz="2100" b="1" i="0" u="none" dirty="0">
              <a:solidFill>
                <a:srgbClr val="8C1C13"/>
              </a:solidFill>
              <a:latin typeface="Playfair Display"/>
            </a:endParaRPr>
          </a:p>
        </p:txBody>
      </p:sp>
      <p:sp>
        <p:nvSpPr>
          <p:cNvPr id="18" name="TextBox 17">
            <a:extLst>
              <a:ext uri="{FF2B5EF4-FFF2-40B4-BE49-F238E27FC236}">
                <a16:creationId xmlns:a16="http://schemas.microsoft.com/office/drawing/2014/main" id="{AE97FE21-0CE7-328B-E87F-68DFC1331854}"/>
              </a:ext>
            </a:extLst>
          </p:cNvPr>
          <p:cNvSpPr txBox="1"/>
          <p:nvPr/>
        </p:nvSpPr>
        <p:spPr>
          <a:xfrm>
            <a:off x="4767784" y="2871906"/>
            <a:ext cx="2647950" cy="800100"/>
          </a:xfrm>
          <a:prstGeom prst="rect">
            <a:avLst/>
          </a:prstGeom>
          <a:noFill/>
        </p:spPr>
        <p:txBody>
          <a:bodyPr wrap="square" lIns="0" tIns="0" rIns="0" bIns="0" anchor="t">
            <a:spAutoFit/>
          </a:bodyPr>
          <a:lstStyle/>
          <a:p>
            <a:pPr algn="l">
              <a:lnSpc>
                <a:spcPts val="2100"/>
              </a:lnSpc>
            </a:pPr>
            <a:r>
              <a:rPr sz="1500" b="0" i="0" u="none" dirty="0">
                <a:solidFill>
                  <a:srgbClr val="444444"/>
                </a:solidFill>
                <a:latin typeface="Lato"/>
              </a:rPr>
              <a:t>Giving daily television interviews attacking opposing witnesses.</a:t>
            </a:r>
          </a:p>
        </p:txBody>
      </p:sp>
      <p:sp>
        <p:nvSpPr>
          <p:cNvPr id="19" name="TextBox 18">
            <a:extLst>
              <a:ext uri="{FF2B5EF4-FFF2-40B4-BE49-F238E27FC236}">
                <a16:creationId xmlns:a16="http://schemas.microsoft.com/office/drawing/2014/main" id="{975813A2-5CA5-0318-3CD1-7D1BC5633F18}"/>
              </a:ext>
            </a:extLst>
          </p:cNvPr>
          <p:cNvSpPr txBox="1"/>
          <p:nvPr/>
        </p:nvSpPr>
        <p:spPr>
          <a:xfrm>
            <a:off x="8410575" y="1873217"/>
            <a:ext cx="3190875" cy="161925"/>
          </a:xfrm>
          <a:prstGeom prst="rect">
            <a:avLst/>
          </a:prstGeom>
          <a:noFill/>
        </p:spPr>
        <p:txBody>
          <a:bodyPr wrap="none" lIns="0" tIns="0" rIns="0" bIns="0" anchor="t">
            <a:spAutoFit/>
          </a:bodyPr>
          <a:lstStyle/>
          <a:p>
            <a:pPr algn="l"/>
            <a:r>
              <a:rPr sz="1050" b="1" i="0" u="none">
                <a:solidFill>
                  <a:srgbClr val="D97706"/>
                </a:solidFill>
                <a:latin typeface="Lato"/>
              </a:rPr>
              <a:t>SCENARIO 3</a:t>
            </a:r>
          </a:p>
        </p:txBody>
      </p:sp>
      <p:sp>
        <p:nvSpPr>
          <p:cNvPr id="20" name="TextBox 19">
            <a:extLst>
              <a:ext uri="{FF2B5EF4-FFF2-40B4-BE49-F238E27FC236}">
                <a16:creationId xmlns:a16="http://schemas.microsoft.com/office/drawing/2014/main" id="{C8732EAB-C233-CF0B-A4C8-A6D7330F3648}"/>
              </a:ext>
            </a:extLst>
          </p:cNvPr>
          <p:cNvSpPr txBox="1"/>
          <p:nvPr/>
        </p:nvSpPr>
        <p:spPr>
          <a:xfrm>
            <a:off x="8410575" y="2187542"/>
            <a:ext cx="2298706" cy="646331"/>
          </a:xfrm>
          <a:prstGeom prst="rect">
            <a:avLst/>
          </a:prstGeom>
          <a:noFill/>
        </p:spPr>
        <p:txBody>
          <a:bodyPr wrap="none" lIns="0" tIns="0" rIns="0" bIns="0" anchor="t">
            <a:spAutoFit/>
          </a:bodyPr>
          <a:lstStyle/>
          <a:p>
            <a:pPr algn="l"/>
            <a:r>
              <a:rPr sz="2100" b="1" i="0" u="none" dirty="0">
                <a:solidFill>
                  <a:srgbClr val="8C1C13"/>
                </a:solidFill>
                <a:latin typeface="Playfair Display"/>
              </a:rPr>
              <a:t>Lawyer as Witness</a:t>
            </a:r>
            <a:endParaRPr lang="en-US" sz="2100" b="1" i="0" u="none" dirty="0">
              <a:solidFill>
                <a:srgbClr val="8C1C13"/>
              </a:solidFill>
              <a:latin typeface="Playfair Display"/>
            </a:endParaRPr>
          </a:p>
          <a:p>
            <a:pPr algn="l"/>
            <a:r>
              <a:rPr lang="en-US" sz="2100" b="1" dirty="0">
                <a:solidFill>
                  <a:srgbClr val="8C1C13"/>
                </a:solidFill>
                <a:latin typeface="Playfair Display"/>
              </a:rPr>
              <a:t>Rule 3.7</a:t>
            </a:r>
            <a:endParaRPr sz="2100" b="1" i="0" u="none" dirty="0">
              <a:solidFill>
                <a:srgbClr val="8C1C13"/>
              </a:solidFill>
              <a:latin typeface="Playfair Display"/>
            </a:endParaRPr>
          </a:p>
        </p:txBody>
      </p:sp>
      <p:sp>
        <p:nvSpPr>
          <p:cNvPr id="21" name="TextBox 20">
            <a:extLst>
              <a:ext uri="{FF2B5EF4-FFF2-40B4-BE49-F238E27FC236}">
                <a16:creationId xmlns:a16="http://schemas.microsoft.com/office/drawing/2014/main" id="{556C0354-2AAE-DBED-D112-A64F11095460}"/>
              </a:ext>
            </a:extLst>
          </p:cNvPr>
          <p:cNvSpPr txBox="1"/>
          <p:nvPr/>
        </p:nvSpPr>
        <p:spPr>
          <a:xfrm>
            <a:off x="8386762" y="2883440"/>
            <a:ext cx="2647950" cy="533400"/>
          </a:xfrm>
          <a:prstGeom prst="rect">
            <a:avLst/>
          </a:prstGeom>
          <a:noFill/>
        </p:spPr>
        <p:txBody>
          <a:bodyPr wrap="square" lIns="0" tIns="0" rIns="0" bIns="0" anchor="t">
            <a:spAutoFit/>
          </a:bodyPr>
          <a:lstStyle/>
          <a:p>
            <a:pPr algn="l">
              <a:lnSpc>
                <a:spcPts val="2100"/>
              </a:lnSpc>
            </a:pPr>
            <a:r>
              <a:rPr sz="1500" b="0" i="0" u="none">
                <a:solidFill>
                  <a:srgbClr val="444444"/>
                </a:solidFill>
                <a:latin typeface="Lato"/>
              </a:rPr>
              <a:t>Trial counsel voluntarily takes the witness stand.</a:t>
            </a:r>
          </a:p>
        </p:txBody>
      </p:sp>
      <p:sp>
        <p:nvSpPr>
          <p:cNvPr id="26" name="TextBox 25">
            <a:extLst>
              <a:ext uri="{FF2B5EF4-FFF2-40B4-BE49-F238E27FC236}">
                <a16:creationId xmlns:a16="http://schemas.microsoft.com/office/drawing/2014/main" id="{7E5C5762-0E67-79C7-5077-D8A748589FD3}"/>
              </a:ext>
            </a:extLst>
          </p:cNvPr>
          <p:cNvSpPr txBox="1"/>
          <p:nvPr/>
        </p:nvSpPr>
        <p:spPr>
          <a:xfrm>
            <a:off x="-815975" y="4035392"/>
            <a:ext cx="6096000" cy="784830"/>
          </a:xfrm>
          <a:prstGeom prst="rect">
            <a:avLst/>
          </a:prstGeom>
          <a:noFill/>
        </p:spPr>
        <p:txBody>
          <a:bodyPr wrap="square">
            <a:spAutoFit/>
          </a:bodyPr>
          <a:lstStyle/>
          <a:p>
            <a:pPr algn="ctr">
              <a:lnSpc>
                <a:spcPts val="5400"/>
              </a:lnSpc>
            </a:pPr>
            <a:r>
              <a:rPr lang="en-US" sz="5400" b="1" i="0" u="none" dirty="0">
                <a:solidFill>
                  <a:srgbClr val="8C1C13"/>
                </a:solidFill>
                <a:latin typeface="Playfair Display"/>
              </a:rPr>
              <a:t>5</a:t>
            </a:r>
          </a:p>
        </p:txBody>
      </p:sp>
      <p:sp>
        <p:nvSpPr>
          <p:cNvPr id="28" name="TextBox 27">
            <a:extLst>
              <a:ext uri="{FF2B5EF4-FFF2-40B4-BE49-F238E27FC236}">
                <a16:creationId xmlns:a16="http://schemas.microsoft.com/office/drawing/2014/main" id="{B6A38A07-F129-4ED9-452B-91A92F6796BB}"/>
              </a:ext>
            </a:extLst>
          </p:cNvPr>
          <p:cNvSpPr txBox="1"/>
          <p:nvPr/>
        </p:nvSpPr>
        <p:spPr>
          <a:xfrm>
            <a:off x="2794000" y="4003945"/>
            <a:ext cx="6470650" cy="784830"/>
          </a:xfrm>
          <a:prstGeom prst="rect">
            <a:avLst/>
          </a:prstGeom>
          <a:noFill/>
        </p:spPr>
        <p:txBody>
          <a:bodyPr wrap="square">
            <a:spAutoFit/>
          </a:bodyPr>
          <a:lstStyle/>
          <a:p>
            <a:pPr algn="ctr">
              <a:lnSpc>
                <a:spcPts val="5400"/>
              </a:lnSpc>
            </a:pPr>
            <a:r>
              <a:rPr lang="en-US" sz="5400" b="1" i="0" u="none" dirty="0">
                <a:solidFill>
                  <a:srgbClr val="8C1C13"/>
                </a:solidFill>
                <a:latin typeface="Playfair Display"/>
              </a:rPr>
              <a:t>5</a:t>
            </a:r>
          </a:p>
        </p:txBody>
      </p:sp>
      <p:sp>
        <p:nvSpPr>
          <p:cNvPr id="30" name="TextBox 29">
            <a:extLst>
              <a:ext uri="{FF2B5EF4-FFF2-40B4-BE49-F238E27FC236}">
                <a16:creationId xmlns:a16="http://schemas.microsoft.com/office/drawing/2014/main" id="{65EE2A28-1F88-FC9B-47C0-2247BF048C0B}"/>
              </a:ext>
            </a:extLst>
          </p:cNvPr>
          <p:cNvSpPr txBox="1"/>
          <p:nvPr/>
        </p:nvSpPr>
        <p:spPr>
          <a:xfrm>
            <a:off x="6499225" y="4030374"/>
            <a:ext cx="6470650" cy="784830"/>
          </a:xfrm>
          <a:prstGeom prst="rect">
            <a:avLst/>
          </a:prstGeom>
          <a:noFill/>
        </p:spPr>
        <p:txBody>
          <a:bodyPr wrap="square">
            <a:spAutoFit/>
          </a:bodyPr>
          <a:lstStyle/>
          <a:p>
            <a:pPr algn="ctr">
              <a:lnSpc>
                <a:spcPts val="5400"/>
              </a:lnSpc>
            </a:pPr>
            <a:r>
              <a:rPr lang="en-US" sz="5400" b="1" i="0" u="none" dirty="0">
                <a:solidFill>
                  <a:srgbClr val="8C1C13"/>
                </a:solidFill>
                <a:latin typeface="Playfair Display"/>
              </a:rPr>
              <a:t>5</a:t>
            </a:r>
          </a:p>
        </p:txBody>
      </p:sp>
      <p:sp>
        <p:nvSpPr>
          <p:cNvPr id="32" name="TextBox 31">
            <a:extLst>
              <a:ext uri="{FF2B5EF4-FFF2-40B4-BE49-F238E27FC236}">
                <a16:creationId xmlns:a16="http://schemas.microsoft.com/office/drawing/2014/main" id="{C7B5BCBC-1B13-7033-31EC-5762CB949D9B}"/>
              </a:ext>
            </a:extLst>
          </p:cNvPr>
          <p:cNvSpPr txBox="1"/>
          <p:nvPr/>
        </p:nvSpPr>
        <p:spPr>
          <a:xfrm>
            <a:off x="1905000" y="4765880"/>
            <a:ext cx="2647950" cy="242952"/>
          </a:xfrm>
          <a:prstGeom prst="rect">
            <a:avLst/>
          </a:prstGeom>
          <a:noFill/>
        </p:spPr>
        <p:txBody>
          <a:bodyPr wrap="square" lIns="0" tIns="0" rIns="0" bIns="0" anchor="t">
            <a:spAutoFit/>
          </a:bodyPr>
          <a:lstStyle/>
          <a:p>
            <a:pPr algn="l">
              <a:lnSpc>
                <a:spcPts val="2100"/>
              </a:lnSpc>
            </a:pPr>
            <a:r>
              <a:rPr lang="en-US" sz="1500" b="1" i="0" u="none" dirty="0">
                <a:solidFill>
                  <a:srgbClr val="444444"/>
                </a:solidFill>
                <a:latin typeface="Lato"/>
              </a:rPr>
              <a:t>POINTS</a:t>
            </a:r>
            <a:endParaRPr sz="1500" b="1" i="0" u="none" dirty="0">
              <a:solidFill>
                <a:srgbClr val="444444"/>
              </a:solidFill>
              <a:latin typeface="Lato"/>
            </a:endParaRPr>
          </a:p>
        </p:txBody>
      </p:sp>
      <p:sp>
        <p:nvSpPr>
          <p:cNvPr id="34" name="TextBox 33">
            <a:extLst>
              <a:ext uri="{FF2B5EF4-FFF2-40B4-BE49-F238E27FC236}">
                <a16:creationId xmlns:a16="http://schemas.microsoft.com/office/drawing/2014/main" id="{5195DB4A-0229-35A4-028B-83F1E95C9674}"/>
              </a:ext>
            </a:extLst>
          </p:cNvPr>
          <p:cNvSpPr txBox="1"/>
          <p:nvPr/>
        </p:nvSpPr>
        <p:spPr>
          <a:xfrm>
            <a:off x="5680075" y="4749767"/>
            <a:ext cx="2647950" cy="242952"/>
          </a:xfrm>
          <a:prstGeom prst="rect">
            <a:avLst/>
          </a:prstGeom>
          <a:noFill/>
        </p:spPr>
        <p:txBody>
          <a:bodyPr wrap="square" lIns="0" tIns="0" rIns="0" bIns="0" anchor="t">
            <a:spAutoFit/>
          </a:bodyPr>
          <a:lstStyle/>
          <a:p>
            <a:pPr algn="l">
              <a:lnSpc>
                <a:spcPts val="2100"/>
              </a:lnSpc>
            </a:pPr>
            <a:r>
              <a:rPr lang="en-US" sz="1500" b="1" i="0" u="none" dirty="0">
                <a:solidFill>
                  <a:srgbClr val="444444"/>
                </a:solidFill>
                <a:latin typeface="Lato"/>
              </a:rPr>
              <a:t>POINTS</a:t>
            </a:r>
            <a:endParaRPr sz="1500" b="1" i="0" u="none" dirty="0">
              <a:solidFill>
                <a:srgbClr val="444444"/>
              </a:solidFill>
              <a:latin typeface="Lato"/>
            </a:endParaRPr>
          </a:p>
        </p:txBody>
      </p:sp>
      <p:sp>
        <p:nvSpPr>
          <p:cNvPr id="36" name="TextBox 35">
            <a:extLst>
              <a:ext uri="{FF2B5EF4-FFF2-40B4-BE49-F238E27FC236}">
                <a16:creationId xmlns:a16="http://schemas.microsoft.com/office/drawing/2014/main" id="{0C60B379-97AF-791C-97E2-1D39C1E64F14}"/>
              </a:ext>
            </a:extLst>
          </p:cNvPr>
          <p:cNvSpPr txBox="1"/>
          <p:nvPr/>
        </p:nvSpPr>
        <p:spPr>
          <a:xfrm>
            <a:off x="9347200" y="4749767"/>
            <a:ext cx="2647950" cy="242952"/>
          </a:xfrm>
          <a:prstGeom prst="rect">
            <a:avLst/>
          </a:prstGeom>
          <a:noFill/>
        </p:spPr>
        <p:txBody>
          <a:bodyPr wrap="square" lIns="0" tIns="0" rIns="0" bIns="0" anchor="t">
            <a:spAutoFit/>
          </a:bodyPr>
          <a:lstStyle/>
          <a:p>
            <a:pPr algn="l">
              <a:lnSpc>
                <a:spcPts val="2100"/>
              </a:lnSpc>
            </a:pPr>
            <a:r>
              <a:rPr lang="en-US" sz="1500" b="1" i="0" u="none" dirty="0">
                <a:solidFill>
                  <a:srgbClr val="444444"/>
                </a:solidFill>
                <a:latin typeface="Lato"/>
              </a:rPr>
              <a:t>POINTS</a:t>
            </a:r>
            <a:endParaRPr sz="1500" b="1" i="0" u="none" dirty="0">
              <a:solidFill>
                <a:srgbClr val="444444"/>
              </a:solidFill>
              <a:latin typeface="Lato"/>
            </a:endParaRPr>
          </a:p>
        </p:txBody>
      </p:sp>
      <p:sp>
        <p:nvSpPr>
          <p:cNvPr id="42" name="TextBox 41">
            <a:extLst>
              <a:ext uri="{FF2B5EF4-FFF2-40B4-BE49-F238E27FC236}">
                <a16:creationId xmlns:a16="http://schemas.microsoft.com/office/drawing/2014/main" id="{425C738B-7B68-F5AB-2F8C-DCBBC8A4EC41}"/>
              </a:ext>
            </a:extLst>
          </p:cNvPr>
          <p:cNvSpPr txBox="1"/>
          <p:nvPr/>
        </p:nvSpPr>
        <p:spPr>
          <a:xfrm>
            <a:off x="762000" y="609600"/>
            <a:ext cx="2875787" cy="184666"/>
          </a:xfrm>
          <a:prstGeom prst="rect">
            <a:avLst/>
          </a:prstGeom>
          <a:noFill/>
        </p:spPr>
        <p:txBody>
          <a:bodyPr wrap="none" lIns="0" tIns="0" rIns="0" bIns="0" anchor="t">
            <a:spAutoFit/>
          </a:bodyPr>
          <a:lstStyle/>
          <a:p>
            <a:pPr algn="l"/>
            <a:r>
              <a:rPr lang="en-US" sz="1200" b="1" i="0" u="none" dirty="0">
                <a:solidFill>
                  <a:srgbClr val="8C1C13"/>
                </a:solidFill>
                <a:latin typeface="Lato"/>
              </a:rPr>
              <a:t>ROUND 3: THE SCOPES MONKEY TRIAL</a:t>
            </a:r>
            <a:endParaRPr sz="1200" b="1" i="0" u="none" dirty="0">
              <a:solidFill>
                <a:srgbClr val="8C1C13"/>
              </a:solidFill>
              <a:latin typeface="Lato"/>
            </a:endParaRPr>
          </a:p>
        </p:txBody>
      </p:sp>
      <p:sp>
        <p:nvSpPr>
          <p:cNvPr id="44" name="TextBox 43">
            <a:extLst>
              <a:ext uri="{FF2B5EF4-FFF2-40B4-BE49-F238E27FC236}">
                <a16:creationId xmlns:a16="http://schemas.microsoft.com/office/drawing/2014/main" id="{88C9129D-D693-222F-B12C-30CD8B365CD0}"/>
              </a:ext>
            </a:extLst>
          </p:cNvPr>
          <p:cNvSpPr txBox="1"/>
          <p:nvPr/>
        </p:nvSpPr>
        <p:spPr>
          <a:xfrm>
            <a:off x="3365274" y="5738541"/>
            <a:ext cx="2818079" cy="553998"/>
          </a:xfrm>
          <a:prstGeom prst="rect">
            <a:avLst/>
          </a:prstGeom>
          <a:noFill/>
        </p:spPr>
        <p:txBody>
          <a:bodyPr wrap="none" lIns="0" tIns="0" rIns="0" bIns="0" anchor="t">
            <a:spAutoFit/>
          </a:bodyPr>
          <a:lstStyle/>
          <a:p>
            <a:pPr algn="l"/>
            <a:r>
              <a:rPr lang="en-US" sz="2100" b="1" dirty="0">
                <a:latin typeface="Playfair Display"/>
              </a:rPr>
              <a:t>Most</a:t>
            </a:r>
            <a:r>
              <a:rPr lang="en-US" sz="3600" b="1" i="0" u="none" dirty="0">
                <a:latin typeface="Playfair Display"/>
              </a:rPr>
              <a:t> </a:t>
            </a:r>
            <a:r>
              <a:rPr lang="en-US" sz="2100" b="1" dirty="0">
                <a:latin typeface="Playfair Display"/>
              </a:rPr>
              <a:t>Unethical Team: </a:t>
            </a:r>
            <a:endParaRPr sz="2100" b="1" dirty="0">
              <a:latin typeface="Playfair Display"/>
            </a:endParaRPr>
          </a:p>
        </p:txBody>
      </p:sp>
      <p:sp>
        <p:nvSpPr>
          <p:cNvPr id="46" name="TextBox 45">
            <a:extLst>
              <a:ext uri="{FF2B5EF4-FFF2-40B4-BE49-F238E27FC236}">
                <a16:creationId xmlns:a16="http://schemas.microsoft.com/office/drawing/2014/main" id="{DB7D9422-F42E-D2D5-301D-F21892DF8E1A}"/>
              </a:ext>
            </a:extLst>
          </p:cNvPr>
          <p:cNvSpPr txBox="1"/>
          <p:nvPr/>
        </p:nvSpPr>
        <p:spPr>
          <a:xfrm>
            <a:off x="3956050" y="5605127"/>
            <a:ext cx="6096000" cy="784830"/>
          </a:xfrm>
          <a:prstGeom prst="rect">
            <a:avLst/>
          </a:prstGeom>
          <a:noFill/>
        </p:spPr>
        <p:txBody>
          <a:bodyPr wrap="square">
            <a:spAutoFit/>
          </a:bodyPr>
          <a:lstStyle/>
          <a:p>
            <a:pPr algn="ctr">
              <a:lnSpc>
                <a:spcPts val="5400"/>
              </a:lnSpc>
            </a:pPr>
            <a:r>
              <a:rPr lang="en-US" sz="5400" b="1" i="0" u="none" dirty="0">
                <a:solidFill>
                  <a:srgbClr val="8C1C13"/>
                </a:solidFill>
                <a:latin typeface="Playfair Display"/>
              </a:rPr>
              <a:t>5</a:t>
            </a:r>
          </a:p>
        </p:txBody>
      </p:sp>
      <p:sp>
        <p:nvSpPr>
          <p:cNvPr id="48" name="TextBox 47">
            <a:extLst>
              <a:ext uri="{FF2B5EF4-FFF2-40B4-BE49-F238E27FC236}">
                <a16:creationId xmlns:a16="http://schemas.microsoft.com/office/drawing/2014/main" id="{9EA40AC2-CAA9-4B7C-4724-84193FB9FF3A}"/>
              </a:ext>
            </a:extLst>
          </p:cNvPr>
          <p:cNvSpPr txBox="1"/>
          <p:nvPr/>
        </p:nvSpPr>
        <p:spPr>
          <a:xfrm>
            <a:off x="6660971" y="6315485"/>
            <a:ext cx="2647950" cy="242952"/>
          </a:xfrm>
          <a:prstGeom prst="rect">
            <a:avLst/>
          </a:prstGeom>
          <a:noFill/>
        </p:spPr>
        <p:txBody>
          <a:bodyPr wrap="square" lIns="0" tIns="0" rIns="0" bIns="0" anchor="t">
            <a:spAutoFit/>
          </a:bodyPr>
          <a:lstStyle/>
          <a:p>
            <a:pPr algn="l">
              <a:lnSpc>
                <a:spcPts val="2100"/>
              </a:lnSpc>
            </a:pPr>
            <a:r>
              <a:rPr lang="en-US" sz="1500" b="1" i="0" u="none" dirty="0">
                <a:solidFill>
                  <a:srgbClr val="444444"/>
                </a:solidFill>
                <a:latin typeface="Lato"/>
              </a:rPr>
              <a:t>POINTS</a:t>
            </a:r>
            <a:endParaRPr sz="1500" b="1" i="0" u="none" dirty="0">
              <a:solidFill>
                <a:srgbClr val="444444"/>
              </a:solidFill>
              <a:latin typeface="Lato"/>
            </a:endParaRPr>
          </a:p>
        </p:txBody>
      </p:sp>
    </p:spTree>
    <p:extLst>
      <p:ext uri="{BB962C8B-B14F-4D97-AF65-F5344CB8AC3E}">
        <p14:creationId xmlns:p14="http://schemas.microsoft.com/office/powerpoint/2010/main" val="26437633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039D2-E89B-AD0D-5881-07251863EBD6}"/>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1C74E1D-BFC9-ECE2-24DE-43B0EBDAF753}"/>
              </a:ext>
            </a:extLst>
          </p:cNvPr>
          <p:cNvGraphicFramePr>
            <a:graphicFrameLocks noGrp="1"/>
          </p:cNvGraphicFramePr>
          <p:nvPr>
            <p:extLst>
              <p:ext uri="{D42A27DB-BD31-4B8C-83A1-F6EECF244321}">
                <p14:modId xmlns:p14="http://schemas.microsoft.com/office/powerpoint/2010/main" val="1505921285"/>
              </p:ext>
            </p:extLst>
          </p:nvPr>
        </p:nvGraphicFramePr>
        <p:xfrm>
          <a:off x="1201491" y="1681480"/>
          <a:ext cx="9512298" cy="3655447"/>
        </p:xfrm>
        <a:graphic>
          <a:graphicData uri="http://schemas.openxmlformats.org/drawingml/2006/table">
            <a:tbl>
              <a:tblPr firstRow="1" bandRow="1">
                <a:tableStyleId>{37CE84F3-28C3-443E-9E96-99CF82512B78}</a:tableStyleId>
              </a:tblPr>
              <a:tblGrid>
                <a:gridCol w="3170766">
                  <a:extLst>
                    <a:ext uri="{9D8B030D-6E8A-4147-A177-3AD203B41FA5}">
                      <a16:colId xmlns:a16="http://schemas.microsoft.com/office/drawing/2014/main" val="858167049"/>
                    </a:ext>
                  </a:extLst>
                </a:gridCol>
                <a:gridCol w="3170766">
                  <a:extLst>
                    <a:ext uri="{9D8B030D-6E8A-4147-A177-3AD203B41FA5}">
                      <a16:colId xmlns:a16="http://schemas.microsoft.com/office/drawing/2014/main" val="1192869023"/>
                    </a:ext>
                  </a:extLst>
                </a:gridCol>
                <a:gridCol w="3170766">
                  <a:extLst>
                    <a:ext uri="{9D8B030D-6E8A-4147-A177-3AD203B41FA5}">
                      <a16:colId xmlns:a16="http://schemas.microsoft.com/office/drawing/2014/main" val="1895893035"/>
                    </a:ext>
                  </a:extLst>
                </a:gridCol>
              </a:tblGrid>
              <a:tr h="559876">
                <a:tc>
                  <a:txBody>
                    <a:bodyPr/>
                    <a:lstStyle/>
                    <a:p>
                      <a:pPr algn="ctr"/>
                      <a:r>
                        <a:rPr lang="en-US" sz="3600" dirty="0"/>
                        <a:t>TEAM SALA</a:t>
                      </a:r>
                    </a:p>
                  </a:txBody>
                  <a:tcP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3600" dirty="0"/>
                        <a:t>TEAM CATALDE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3600" dirty="0"/>
                        <a:t>TEAM SOLO</a:t>
                      </a:r>
                    </a:p>
                  </a:txBody>
                  <a:tcPr>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9449789"/>
                  </a:ext>
                </a:extLst>
              </a:tr>
              <a:tr h="3015367">
                <a:tc>
                  <a:txBody>
                    <a:bodyPr/>
                    <a:lstStyle/>
                    <a:p>
                      <a:pPr algn="ctr"/>
                      <a:r>
                        <a:rPr lang="en-US" sz="16600" dirty="0"/>
                        <a:t>0</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prstClr val="white"/>
                          </a:solidFill>
                          <a:effectLst/>
                          <a:uLnTx/>
                          <a:uFillTx/>
                          <a:latin typeface="+mn-lt"/>
                          <a:ea typeface="+mn-ea"/>
                          <a:cs typeface="+mn-cs"/>
                        </a:rPr>
                        <a:t>0</a:t>
                      </a:r>
                    </a:p>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prstClr val="white"/>
                          </a:solidFill>
                          <a:effectLst/>
                          <a:uLnTx/>
                          <a:uFillTx/>
                          <a:latin typeface="+mn-lt"/>
                          <a:ea typeface="+mn-ea"/>
                          <a:cs typeface="+mn-cs"/>
                        </a:rPr>
                        <a:t>0</a:t>
                      </a:r>
                    </a:p>
                    <a:p>
                      <a:endParaRPr lang="en-US" dirty="0"/>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35698421"/>
                  </a:ext>
                </a:extLst>
              </a:tr>
            </a:tbl>
          </a:graphicData>
        </a:graphic>
      </p:graphicFrame>
      <p:sp>
        <p:nvSpPr>
          <p:cNvPr id="4" name="TextBox 3">
            <a:extLst>
              <a:ext uri="{FF2B5EF4-FFF2-40B4-BE49-F238E27FC236}">
                <a16:creationId xmlns:a16="http://schemas.microsoft.com/office/drawing/2014/main" id="{557D28B9-4CFF-8D13-F536-1AD23B42D052}"/>
              </a:ext>
            </a:extLst>
          </p:cNvPr>
          <p:cNvSpPr txBox="1"/>
          <p:nvPr/>
        </p:nvSpPr>
        <p:spPr>
          <a:xfrm>
            <a:off x="800100" y="585401"/>
            <a:ext cx="6096000" cy="461665"/>
          </a:xfrm>
          <a:prstGeom prst="rect">
            <a:avLst/>
          </a:prstGeom>
          <a:noFill/>
        </p:spPr>
        <p:txBody>
          <a:bodyPr wrap="square">
            <a:spAutoFit/>
          </a:bodyPr>
          <a:lstStyle/>
          <a:p>
            <a:r>
              <a:rPr lang="en-US" sz="1200" b="1" dirty="0">
                <a:solidFill>
                  <a:srgbClr val="8C1C13"/>
                </a:solidFill>
                <a:latin typeface="Lato"/>
              </a:rPr>
              <a:t>ROUND 3: THE SCOPES MONKEY TRIAL</a:t>
            </a:r>
          </a:p>
          <a:p>
            <a:endParaRPr lang="en-US" sz="1200" b="1" dirty="0">
              <a:solidFill>
                <a:srgbClr val="8C1C13"/>
              </a:solidFill>
              <a:latin typeface="Lato"/>
            </a:endParaRPr>
          </a:p>
        </p:txBody>
      </p:sp>
    </p:spTree>
    <p:extLst>
      <p:ext uri="{BB962C8B-B14F-4D97-AF65-F5344CB8AC3E}">
        <p14:creationId xmlns:p14="http://schemas.microsoft.com/office/powerpoint/2010/main" val="22698609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DFBF7"/>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6096000" cy="6858000"/>
          </a:xfrm>
          <a:prstGeom prst="rect">
            <a:avLst/>
          </a:prstGeom>
        </p:spPr>
      </p:pic>
      <p:sp>
        <p:nvSpPr>
          <p:cNvPr id="3" name="TextBox 2"/>
          <p:cNvSpPr txBox="1"/>
          <p:nvPr/>
        </p:nvSpPr>
        <p:spPr>
          <a:xfrm>
            <a:off x="6705600" y="1972567"/>
            <a:ext cx="5486400" cy="180975"/>
          </a:xfrm>
          <a:prstGeom prst="rect">
            <a:avLst/>
          </a:prstGeom>
          <a:noFill/>
        </p:spPr>
        <p:txBody>
          <a:bodyPr wrap="none" lIns="0" tIns="0" rIns="0" bIns="0" anchor="t">
            <a:spAutoFit/>
          </a:bodyPr>
          <a:lstStyle/>
          <a:p>
            <a:pPr algn="l"/>
            <a:r>
              <a:rPr sz="1200" b="1" i="0" u="none" dirty="0">
                <a:solidFill>
                  <a:srgbClr val="8C1C13"/>
                </a:solidFill>
                <a:latin typeface="Lato"/>
              </a:rPr>
              <a:t>FINAL ROUND: 1510 FRANCE</a:t>
            </a:r>
          </a:p>
        </p:txBody>
      </p:sp>
      <p:sp>
        <p:nvSpPr>
          <p:cNvPr id="4" name="TextBox 3"/>
          <p:cNvSpPr txBox="1"/>
          <p:nvPr/>
        </p:nvSpPr>
        <p:spPr>
          <a:xfrm>
            <a:off x="6705600" y="2267842"/>
            <a:ext cx="5486400" cy="502890"/>
          </a:xfrm>
          <a:prstGeom prst="rect">
            <a:avLst/>
          </a:prstGeom>
          <a:noFill/>
        </p:spPr>
        <p:txBody>
          <a:bodyPr wrap="none" lIns="0" tIns="0" rIns="0" bIns="0" anchor="t">
            <a:spAutoFit/>
          </a:bodyPr>
          <a:lstStyle/>
          <a:p>
            <a:pPr algn="l">
              <a:lnSpc>
                <a:spcPts val="3959"/>
              </a:lnSpc>
            </a:pPr>
            <a:r>
              <a:rPr sz="3600" b="1" i="0" u="none" dirty="0">
                <a:solidFill>
                  <a:srgbClr val="292524"/>
                </a:solidFill>
                <a:latin typeface="Playfair Display"/>
              </a:rPr>
              <a:t>Trial of the Rats</a:t>
            </a:r>
          </a:p>
        </p:txBody>
      </p:sp>
      <p:sp>
        <p:nvSpPr>
          <p:cNvPr id="5" name="TextBox 4"/>
          <p:cNvSpPr txBox="1"/>
          <p:nvPr/>
        </p:nvSpPr>
        <p:spPr>
          <a:xfrm>
            <a:off x="6705600" y="3227933"/>
            <a:ext cx="5486400" cy="276225"/>
          </a:xfrm>
          <a:prstGeom prst="rect">
            <a:avLst/>
          </a:prstGeom>
          <a:noFill/>
        </p:spPr>
        <p:txBody>
          <a:bodyPr wrap="none" lIns="0" tIns="0" rIns="0" bIns="0" anchor="t">
            <a:spAutoFit/>
          </a:bodyPr>
          <a:lstStyle/>
          <a:p>
            <a:pPr algn="l"/>
            <a:r>
              <a:rPr sz="1800" b="0" i="0" u="none" dirty="0">
                <a:solidFill>
                  <a:srgbClr val="444444"/>
                </a:solidFill>
                <a:latin typeface="Lato"/>
              </a:rPr>
              <a:t>Should the rats be compelled to appear?</a:t>
            </a:r>
          </a:p>
        </p:txBody>
      </p:sp>
      <p:sp>
        <p:nvSpPr>
          <p:cNvPr id="6" name="TextBox 5"/>
          <p:cNvSpPr txBox="1"/>
          <p:nvPr/>
        </p:nvSpPr>
        <p:spPr>
          <a:xfrm>
            <a:off x="6972300" y="3808958"/>
            <a:ext cx="5219700" cy="257175"/>
          </a:xfrm>
          <a:prstGeom prst="rect">
            <a:avLst/>
          </a:prstGeom>
          <a:noFill/>
        </p:spPr>
        <p:txBody>
          <a:bodyPr wrap="none" lIns="0" tIns="0" rIns="0" bIns="0" anchor="t">
            <a:spAutoFit/>
          </a:bodyPr>
          <a:lstStyle/>
          <a:p>
            <a:pPr algn="l"/>
            <a:r>
              <a:rPr sz="1650" b="1" i="0" u="none" dirty="0">
                <a:solidFill>
                  <a:srgbClr val="292524"/>
                </a:solidFill>
                <a:latin typeface="Lato"/>
              </a:rPr>
              <a:t>1. Notice</a:t>
            </a:r>
          </a:p>
        </p:txBody>
      </p:sp>
      <p:sp>
        <p:nvSpPr>
          <p:cNvPr id="7" name="TextBox 6"/>
          <p:cNvSpPr txBox="1"/>
          <p:nvPr/>
        </p:nvSpPr>
        <p:spPr>
          <a:xfrm>
            <a:off x="6972300" y="4218533"/>
            <a:ext cx="5219700" cy="257175"/>
          </a:xfrm>
          <a:prstGeom prst="rect">
            <a:avLst/>
          </a:prstGeom>
          <a:noFill/>
        </p:spPr>
        <p:txBody>
          <a:bodyPr wrap="none" lIns="0" tIns="0" rIns="0" bIns="0" anchor="t">
            <a:spAutoFit/>
          </a:bodyPr>
          <a:lstStyle/>
          <a:p>
            <a:pPr algn="l"/>
            <a:r>
              <a:rPr sz="1650" b="1" i="0" u="none" dirty="0">
                <a:solidFill>
                  <a:srgbClr val="292524"/>
                </a:solidFill>
                <a:latin typeface="Lato"/>
              </a:rPr>
              <a:t>2. Jurisdiction</a:t>
            </a:r>
          </a:p>
        </p:txBody>
      </p:sp>
      <p:sp>
        <p:nvSpPr>
          <p:cNvPr id="8" name="TextBox 7"/>
          <p:cNvSpPr txBox="1"/>
          <p:nvPr/>
        </p:nvSpPr>
        <p:spPr>
          <a:xfrm>
            <a:off x="6972300" y="4628108"/>
            <a:ext cx="5219700" cy="257175"/>
          </a:xfrm>
          <a:prstGeom prst="rect">
            <a:avLst/>
          </a:prstGeom>
          <a:noFill/>
        </p:spPr>
        <p:txBody>
          <a:bodyPr wrap="none" lIns="0" tIns="0" rIns="0" bIns="0" anchor="t">
            <a:spAutoFit/>
          </a:bodyPr>
          <a:lstStyle/>
          <a:p>
            <a:pPr algn="l"/>
            <a:r>
              <a:rPr sz="1650" b="1" i="0" u="none" dirty="0">
                <a:solidFill>
                  <a:srgbClr val="292524"/>
                </a:solidFill>
                <a:latin typeface="Lato"/>
              </a:rPr>
              <a:t>3. Due Process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Drunk History’s Most Memorable Court Cases👨‍⚖️">
            <a:hlinkClick r:id="" action="ppaction://media"/>
            <a:extLst>
              <a:ext uri="{FF2B5EF4-FFF2-40B4-BE49-F238E27FC236}">
                <a16:creationId xmlns:a16="http://schemas.microsoft.com/office/drawing/2014/main" id="{824EBF11-1A41-ACE5-A037-3DFE85D2F1F8}"/>
              </a:ext>
            </a:extLst>
          </p:cNvPr>
          <p:cNvPicPr>
            <a:picLocks noRot="1" noChangeAspect="1"/>
          </p:cNvPicPr>
          <p:nvPr>
            <a:videoFile r:link="rId1"/>
          </p:nvPr>
        </p:nvPicPr>
        <p:blipFill>
          <a:blip r:embed="rId3"/>
          <a:stretch>
            <a:fillRect/>
          </a:stretch>
        </p:blipFill>
        <p:spPr>
          <a:xfrm>
            <a:off x="26988" y="0"/>
            <a:ext cx="12138025" cy="6858000"/>
          </a:xfrm>
          <a:prstGeom prst="rect">
            <a:avLst/>
          </a:prstGeom>
        </p:spPr>
      </p:pic>
    </p:spTree>
    <p:extLst>
      <p:ext uri="{BB962C8B-B14F-4D97-AF65-F5344CB8AC3E}">
        <p14:creationId xmlns:p14="http://schemas.microsoft.com/office/powerpoint/2010/main" val="2019149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2667B90-47F8-1471-B82D-4F11472B9D7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7CC2772-FA71-8680-DF60-062E3D3967E7}"/>
              </a:ext>
            </a:extLst>
          </p:cNvPr>
          <p:cNvSpPr/>
          <p:nvPr/>
        </p:nvSpPr>
        <p:spPr>
          <a:xfrm>
            <a:off x="1143000" y="5476875"/>
            <a:ext cx="9906000" cy="77152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a:extLst>
              <a:ext uri="{FF2B5EF4-FFF2-40B4-BE49-F238E27FC236}">
                <a16:creationId xmlns:a16="http://schemas.microsoft.com/office/drawing/2014/main" id="{E58EB4FA-189E-CF35-20C1-2496B8ED816A}"/>
              </a:ext>
            </a:extLst>
          </p:cNvPr>
          <p:cNvSpPr/>
          <p:nvPr/>
        </p:nvSpPr>
        <p:spPr>
          <a:xfrm>
            <a:off x="1143000" y="1971675"/>
            <a:ext cx="609600" cy="609600"/>
          </a:xfrm>
          <a:prstGeom prst="roundRect">
            <a:avLst>
              <a:gd name="adj" fmla="val 50000"/>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a:extLst>
              <a:ext uri="{FF2B5EF4-FFF2-40B4-BE49-F238E27FC236}">
                <a16:creationId xmlns:a16="http://schemas.microsoft.com/office/drawing/2014/main" id="{68C60F23-B7A0-C5F9-3CE7-FDA7515A586C}"/>
              </a:ext>
            </a:extLst>
          </p:cNvPr>
          <p:cNvSpPr/>
          <p:nvPr/>
        </p:nvSpPr>
        <p:spPr>
          <a:xfrm>
            <a:off x="1143000" y="2809875"/>
            <a:ext cx="609600" cy="609600"/>
          </a:xfrm>
          <a:prstGeom prst="roundRect">
            <a:avLst>
              <a:gd name="adj" fmla="val 50000"/>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7A321938-A131-5119-C8B8-8751B73D94E4}"/>
              </a:ext>
            </a:extLst>
          </p:cNvPr>
          <p:cNvSpPr/>
          <p:nvPr/>
        </p:nvSpPr>
        <p:spPr>
          <a:xfrm>
            <a:off x="1143000" y="5476875"/>
            <a:ext cx="9906000" cy="9525"/>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C37F55F1-252B-2F49-1426-37A55B8BA19E}"/>
              </a:ext>
            </a:extLst>
          </p:cNvPr>
          <p:cNvSpPr txBox="1"/>
          <p:nvPr/>
        </p:nvSpPr>
        <p:spPr>
          <a:xfrm>
            <a:off x="1143000" y="609600"/>
            <a:ext cx="2123979" cy="369332"/>
          </a:xfrm>
          <a:prstGeom prst="rect">
            <a:avLst/>
          </a:prstGeom>
          <a:noFill/>
        </p:spPr>
        <p:txBody>
          <a:bodyPr wrap="none" lIns="0" tIns="0" rIns="0" bIns="0" anchor="t">
            <a:spAutoFit/>
          </a:bodyPr>
          <a:lstStyle/>
          <a:p>
            <a:r>
              <a:rPr lang="en-US" sz="1200" b="1" dirty="0">
                <a:solidFill>
                  <a:srgbClr val="8C1C13"/>
                </a:solidFill>
                <a:latin typeface="Lato"/>
              </a:rPr>
              <a:t>FINAL ROUND: 1510 FRANCE</a:t>
            </a:r>
          </a:p>
          <a:p>
            <a:pPr algn="l"/>
            <a:endParaRPr sz="1200" b="1" i="0" u="none" dirty="0">
              <a:solidFill>
                <a:srgbClr val="8C1C13"/>
              </a:solidFill>
              <a:latin typeface="Lato"/>
            </a:endParaRPr>
          </a:p>
        </p:txBody>
      </p:sp>
      <p:sp>
        <p:nvSpPr>
          <p:cNvPr id="10" name="TextBox 9">
            <a:extLst>
              <a:ext uri="{FF2B5EF4-FFF2-40B4-BE49-F238E27FC236}">
                <a16:creationId xmlns:a16="http://schemas.microsoft.com/office/drawing/2014/main" id="{BEC25267-5455-AF60-679A-9D63E9B23722}"/>
              </a:ext>
            </a:extLst>
          </p:cNvPr>
          <p:cNvSpPr txBox="1"/>
          <p:nvPr/>
        </p:nvSpPr>
        <p:spPr>
          <a:xfrm>
            <a:off x="1143000" y="904875"/>
            <a:ext cx="3404778" cy="553998"/>
          </a:xfrm>
          <a:prstGeom prst="rect">
            <a:avLst/>
          </a:prstGeom>
          <a:noFill/>
        </p:spPr>
        <p:txBody>
          <a:bodyPr wrap="none" lIns="0" tIns="0" rIns="0" bIns="0" anchor="t">
            <a:spAutoFit/>
          </a:bodyPr>
          <a:lstStyle/>
          <a:p>
            <a:pPr algn="l"/>
            <a:r>
              <a:rPr lang="en-US" sz="3600" b="1" i="0" u="none" dirty="0">
                <a:solidFill>
                  <a:srgbClr val="292524"/>
                </a:solidFill>
                <a:latin typeface="Playfair Display"/>
              </a:rPr>
              <a:t>Trial of the Rats</a:t>
            </a:r>
            <a:endParaRPr sz="3600" b="1" i="0" u="none" dirty="0">
              <a:solidFill>
                <a:srgbClr val="292524"/>
              </a:solidFill>
              <a:latin typeface="Playfair Display"/>
            </a:endParaRPr>
          </a:p>
        </p:txBody>
      </p:sp>
      <p:sp>
        <p:nvSpPr>
          <p:cNvPr id="11" name="TextBox 10">
            <a:extLst>
              <a:ext uri="{FF2B5EF4-FFF2-40B4-BE49-F238E27FC236}">
                <a16:creationId xmlns:a16="http://schemas.microsoft.com/office/drawing/2014/main" id="{D341208A-1082-FE64-EC2C-F5168638105D}"/>
              </a:ext>
            </a:extLst>
          </p:cNvPr>
          <p:cNvSpPr txBox="1"/>
          <p:nvPr/>
        </p:nvSpPr>
        <p:spPr>
          <a:xfrm>
            <a:off x="1000125" y="2137975"/>
            <a:ext cx="895350" cy="276999"/>
          </a:xfrm>
          <a:prstGeom prst="rect">
            <a:avLst/>
          </a:prstGeom>
          <a:noFill/>
        </p:spPr>
        <p:txBody>
          <a:bodyPr wrap="square" lIns="0" tIns="0" rIns="0" bIns="0" anchor="ctr">
            <a:spAutoFit/>
          </a:bodyPr>
          <a:lstStyle/>
          <a:p>
            <a:pPr algn="ctr"/>
            <a:r>
              <a:rPr lang="en-US" sz="1800" b="1" i="0" u="none" dirty="0">
                <a:solidFill>
                  <a:srgbClr val="8C1C13"/>
                </a:solidFill>
                <a:latin typeface="Times New Roman"/>
              </a:rPr>
              <a:t>1</a:t>
            </a:r>
            <a:endParaRPr sz="1800" b="1" i="0" u="none" dirty="0">
              <a:solidFill>
                <a:srgbClr val="8C1C13"/>
              </a:solidFill>
              <a:latin typeface="Times New Roman"/>
            </a:endParaRPr>
          </a:p>
        </p:txBody>
      </p:sp>
      <p:sp>
        <p:nvSpPr>
          <p:cNvPr id="12" name="TextBox 11">
            <a:extLst>
              <a:ext uri="{FF2B5EF4-FFF2-40B4-BE49-F238E27FC236}">
                <a16:creationId xmlns:a16="http://schemas.microsoft.com/office/drawing/2014/main" id="{74F201C4-1FBC-88D8-9A3C-BFBA4B20B2AA}"/>
              </a:ext>
            </a:extLst>
          </p:cNvPr>
          <p:cNvSpPr txBox="1"/>
          <p:nvPr/>
        </p:nvSpPr>
        <p:spPr>
          <a:xfrm>
            <a:off x="1981200" y="2031265"/>
            <a:ext cx="7569200" cy="553998"/>
          </a:xfrm>
          <a:prstGeom prst="rect">
            <a:avLst/>
          </a:prstGeom>
          <a:noFill/>
        </p:spPr>
        <p:txBody>
          <a:bodyPr wrap="square" lIns="0" tIns="0" rIns="0" bIns="0" anchor="t">
            <a:spAutoFit/>
          </a:bodyPr>
          <a:lstStyle/>
          <a:p>
            <a:pPr algn="just"/>
            <a:r>
              <a:rPr lang="en-US" b="1" dirty="0">
                <a:solidFill>
                  <a:srgbClr val="292524"/>
                </a:solidFill>
                <a:latin typeface="Lato"/>
              </a:rPr>
              <a:t>Teams are asked to take a position on whether the rats should be compelled to appear. </a:t>
            </a:r>
          </a:p>
        </p:txBody>
      </p:sp>
      <p:sp>
        <p:nvSpPr>
          <p:cNvPr id="13" name="TextBox 12">
            <a:extLst>
              <a:ext uri="{FF2B5EF4-FFF2-40B4-BE49-F238E27FC236}">
                <a16:creationId xmlns:a16="http://schemas.microsoft.com/office/drawing/2014/main" id="{9E03E1A7-F27B-734B-3789-F272C5DDA012}"/>
              </a:ext>
            </a:extLst>
          </p:cNvPr>
          <p:cNvSpPr txBox="1"/>
          <p:nvPr/>
        </p:nvSpPr>
        <p:spPr>
          <a:xfrm>
            <a:off x="1000125" y="2976175"/>
            <a:ext cx="895350" cy="276999"/>
          </a:xfrm>
          <a:prstGeom prst="rect">
            <a:avLst/>
          </a:prstGeom>
          <a:noFill/>
        </p:spPr>
        <p:txBody>
          <a:bodyPr wrap="square" lIns="0" tIns="0" rIns="0" bIns="0" anchor="ctr">
            <a:spAutoFit/>
          </a:bodyPr>
          <a:lstStyle/>
          <a:p>
            <a:pPr algn="ctr"/>
            <a:r>
              <a:rPr lang="en-US" sz="1800" b="1" i="0" u="none" dirty="0">
                <a:solidFill>
                  <a:srgbClr val="8C1C13"/>
                </a:solidFill>
                <a:latin typeface="Times New Roman"/>
              </a:rPr>
              <a:t>2</a:t>
            </a:r>
            <a:endParaRPr sz="1800" b="1" i="0" u="none" dirty="0">
              <a:solidFill>
                <a:srgbClr val="8C1C13"/>
              </a:solidFill>
              <a:latin typeface="Times New Roman"/>
            </a:endParaRPr>
          </a:p>
        </p:txBody>
      </p:sp>
      <p:sp>
        <p:nvSpPr>
          <p:cNvPr id="14" name="TextBox 13">
            <a:extLst>
              <a:ext uri="{FF2B5EF4-FFF2-40B4-BE49-F238E27FC236}">
                <a16:creationId xmlns:a16="http://schemas.microsoft.com/office/drawing/2014/main" id="{8016C98A-302C-3D82-6537-79B8EB749921}"/>
              </a:ext>
            </a:extLst>
          </p:cNvPr>
          <p:cNvSpPr txBox="1"/>
          <p:nvPr/>
        </p:nvSpPr>
        <p:spPr>
          <a:xfrm>
            <a:off x="1981200" y="2976562"/>
            <a:ext cx="9144000" cy="276999"/>
          </a:xfrm>
          <a:prstGeom prst="rect">
            <a:avLst/>
          </a:prstGeom>
          <a:noFill/>
        </p:spPr>
        <p:txBody>
          <a:bodyPr wrap="square" lIns="0" tIns="0" rIns="0" bIns="0" anchor="t">
            <a:spAutoFit/>
          </a:bodyPr>
          <a:lstStyle/>
          <a:p>
            <a:pPr algn="l"/>
            <a:r>
              <a:rPr lang="en-US" sz="1800" b="1" i="0" u="none" dirty="0">
                <a:solidFill>
                  <a:srgbClr val="292524"/>
                </a:solidFill>
                <a:latin typeface="Lato"/>
              </a:rPr>
              <a:t>Why or why not (discussing notice, jurisdiction, and due process in their reasoning)?</a:t>
            </a:r>
            <a:endParaRPr sz="1800" b="1" i="0" u="none" dirty="0">
              <a:solidFill>
                <a:srgbClr val="292524"/>
              </a:solidFill>
              <a:latin typeface="Lato"/>
            </a:endParaRPr>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22" name="Add-in 21">
                <a:extLst>
                  <a:ext uri="{FF2B5EF4-FFF2-40B4-BE49-F238E27FC236}">
                    <a16:creationId xmlns:a16="http://schemas.microsoft.com/office/drawing/2014/main" id="{9802CE19-5298-F8DE-785B-B40E4E759657}"/>
                  </a:ext>
                </a:extLst>
              </p:cNvPr>
              <p:cNvGraphicFramePr>
                <a:graphicFrameLocks noGrp="1"/>
              </p:cNvGraphicFramePr>
              <p:nvPr/>
            </p:nvGraphicFramePr>
            <p:xfrm>
              <a:off x="9417680" y="5566975"/>
              <a:ext cx="2393320" cy="2294724"/>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22" name="Add-in 21">
                <a:extLst>
                  <a:ext uri="{FF2B5EF4-FFF2-40B4-BE49-F238E27FC236}">
                    <a16:creationId xmlns:a16="http://schemas.microsoft.com/office/drawing/2014/main" id="{9802CE19-5298-F8DE-785B-B40E4E759657}"/>
                  </a:ext>
                </a:extLst>
              </p:cNvPr>
              <p:cNvPicPr>
                <a:picLocks noGrp="1" noRot="1" noChangeAspect="1" noMove="1" noResize="1" noEditPoints="1" noAdjustHandles="1" noChangeArrowheads="1" noChangeShapeType="1"/>
              </p:cNvPicPr>
              <p:nvPr/>
            </p:nvPicPr>
            <p:blipFill>
              <a:blip r:embed="rId3"/>
              <a:stretch>
                <a:fillRect/>
              </a:stretch>
            </p:blipFill>
            <p:spPr>
              <a:xfrm>
                <a:off x="9417680" y="5566975"/>
                <a:ext cx="2393320" cy="2294724"/>
              </a:xfrm>
              <a:prstGeom prst="rect">
                <a:avLst/>
              </a:prstGeom>
            </p:spPr>
          </p:pic>
        </mc:Fallback>
      </mc:AlternateContent>
    </p:spTree>
    <p:extLst>
      <p:ext uri="{BB962C8B-B14F-4D97-AF65-F5344CB8AC3E}">
        <p14:creationId xmlns:p14="http://schemas.microsoft.com/office/powerpoint/2010/main" val="30436257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6043612" y="3076575"/>
            <a:ext cx="19050" cy="1571625"/>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138737" y="2209800"/>
            <a:ext cx="2393156" cy="180975"/>
          </a:xfrm>
          <a:prstGeom prst="rect">
            <a:avLst/>
          </a:prstGeom>
          <a:noFill/>
        </p:spPr>
        <p:txBody>
          <a:bodyPr wrap="none" lIns="0" tIns="0" rIns="0" bIns="0" anchor="t">
            <a:spAutoFit/>
          </a:bodyPr>
          <a:lstStyle/>
          <a:p>
            <a:pPr algn="l"/>
            <a:r>
              <a:rPr sz="1200" b="1" i="0" u="none">
                <a:solidFill>
                  <a:srgbClr val="8C1C13"/>
                </a:solidFill>
                <a:latin typeface="Lato"/>
              </a:rPr>
              <a:t>FINAL ROUND SCORING</a:t>
            </a:r>
          </a:p>
        </p:txBody>
      </p:sp>
      <p:sp>
        <p:nvSpPr>
          <p:cNvPr id="4" name="TextBox 3"/>
          <p:cNvSpPr txBox="1"/>
          <p:nvPr/>
        </p:nvSpPr>
        <p:spPr>
          <a:xfrm>
            <a:off x="1803796" y="3076575"/>
            <a:ext cx="3440906" cy="1143000"/>
          </a:xfrm>
          <a:prstGeom prst="rect">
            <a:avLst/>
          </a:prstGeom>
          <a:noFill/>
        </p:spPr>
        <p:txBody>
          <a:bodyPr wrap="none" lIns="0" tIns="0" rIns="0" bIns="0" anchor="t">
            <a:spAutoFit/>
          </a:bodyPr>
          <a:lstStyle/>
          <a:p>
            <a:pPr algn="ctr">
              <a:lnSpc>
                <a:spcPts val="9000"/>
              </a:lnSpc>
            </a:pPr>
            <a:r>
              <a:rPr sz="9000" b="1" i="0" u="none">
                <a:solidFill>
                  <a:srgbClr val="292524"/>
                </a:solidFill>
                <a:latin typeface="Playfair Display"/>
              </a:rPr>
              <a:t>10</a:t>
            </a:r>
          </a:p>
        </p:txBody>
      </p:sp>
      <p:sp>
        <p:nvSpPr>
          <p:cNvPr id="5" name="TextBox 4"/>
          <p:cNvSpPr txBox="1"/>
          <p:nvPr/>
        </p:nvSpPr>
        <p:spPr>
          <a:xfrm>
            <a:off x="1803796" y="4371975"/>
            <a:ext cx="3440906" cy="276225"/>
          </a:xfrm>
          <a:prstGeom prst="rect">
            <a:avLst/>
          </a:prstGeom>
          <a:noFill/>
        </p:spPr>
        <p:txBody>
          <a:bodyPr wrap="none" lIns="0" tIns="0" rIns="0" bIns="0" anchor="t">
            <a:spAutoFit/>
          </a:bodyPr>
          <a:lstStyle/>
          <a:p>
            <a:pPr algn="ctr"/>
            <a:r>
              <a:rPr sz="1800" b="1" i="0" u="none">
                <a:solidFill>
                  <a:srgbClr val="8C1C13"/>
                </a:solidFill>
                <a:latin typeface="Lato"/>
              </a:rPr>
              <a:t>Most Historically Accurate</a:t>
            </a:r>
          </a:p>
        </p:txBody>
      </p:sp>
      <p:sp>
        <p:nvSpPr>
          <p:cNvPr id="6" name="TextBox 5"/>
          <p:cNvSpPr txBox="1"/>
          <p:nvPr/>
        </p:nvSpPr>
        <p:spPr>
          <a:xfrm>
            <a:off x="6850856" y="3076575"/>
            <a:ext cx="3548062" cy="1143000"/>
          </a:xfrm>
          <a:prstGeom prst="rect">
            <a:avLst/>
          </a:prstGeom>
          <a:noFill/>
        </p:spPr>
        <p:txBody>
          <a:bodyPr wrap="none" lIns="0" tIns="0" rIns="0" bIns="0" anchor="t">
            <a:spAutoFit/>
          </a:bodyPr>
          <a:lstStyle/>
          <a:p>
            <a:pPr algn="ctr">
              <a:lnSpc>
                <a:spcPts val="9000"/>
              </a:lnSpc>
            </a:pPr>
            <a:r>
              <a:rPr sz="9000" b="1" i="0" u="none">
                <a:solidFill>
                  <a:srgbClr val="292524"/>
                </a:solidFill>
                <a:latin typeface="Playfair Display"/>
              </a:rPr>
              <a:t>10</a:t>
            </a:r>
          </a:p>
        </p:txBody>
      </p:sp>
      <p:sp>
        <p:nvSpPr>
          <p:cNvPr id="7" name="TextBox 6"/>
          <p:cNvSpPr txBox="1"/>
          <p:nvPr/>
        </p:nvSpPr>
        <p:spPr>
          <a:xfrm>
            <a:off x="6850856" y="4371975"/>
            <a:ext cx="3548062" cy="276225"/>
          </a:xfrm>
          <a:prstGeom prst="rect">
            <a:avLst/>
          </a:prstGeom>
          <a:noFill/>
        </p:spPr>
        <p:txBody>
          <a:bodyPr wrap="none" lIns="0" tIns="0" rIns="0" bIns="0" anchor="t">
            <a:spAutoFit/>
          </a:bodyPr>
          <a:lstStyle/>
          <a:p>
            <a:pPr algn="ctr"/>
            <a:r>
              <a:rPr sz="1800" b="1" i="0" u="none">
                <a:solidFill>
                  <a:srgbClr val="8C1C13"/>
                </a:solidFill>
                <a:latin typeface="Lato"/>
              </a:rPr>
              <a:t>Most Compelling Argument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Drunk History’s Most Memorable Court Cases👨‍⚖️">
            <a:hlinkClick r:id="" action="ppaction://media"/>
            <a:extLst>
              <a:ext uri="{FF2B5EF4-FFF2-40B4-BE49-F238E27FC236}">
                <a16:creationId xmlns:a16="http://schemas.microsoft.com/office/drawing/2014/main" id="{E62AF54E-8820-8D1B-D15B-BAC75F3DC46A}"/>
              </a:ext>
            </a:extLst>
          </p:cNvPr>
          <p:cNvPicPr>
            <a:picLocks noRot="1" noChangeAspect="1"/>
          </p:cNvPicPr>
          <p:nvPr>
            <a:videoFile r:link="rId1"/>
          </p:nvPr>
        </p:nvPicPr>
        <p:blipFill>
          <a:blip r:embed="rId3"/>
          <a:stretch>
            <a:fillRect/>
          </a:stretch>
        </p:blipFill>
        <p:spPr>
          <a:xfrm>
            <a:off x="26988" y="0"/>
            <a:ext cx="12138025" cy="6858000"/>
          </a:xfrm>
          <a:prstGeom prst="rect">
            <a:avLst/>
          </a:prstGeom>
        </p:spPr>
      </p:pic>
    </p:spTree>
    <p:extLst>
      <p:ext uri="{BB962C8B-B14F-4D97-AF65-F5344CB8AC3E}">
        <p14:creationId xmlns:p14="http://schemas.microsoft.com/office/powerpoint/2010/main" val="278180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2E63203-95DE-917C-3B1C-0799FFF34C4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38A0F91-9715-509F-D269-0D8B7938BF98}"/>
              </a:ext>
            </a:extLst>
          </p:cNvPr>
          <p:cNvSpPr/>
          <p:nvPr/>
        </p:nvSpPr>
        <p:spPr>
          <a:xfrm>
            <a:off x="6043612" y="3076575"/>
            <a:ext cx="19050" cy="1571625"/>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65703320-76B2-E6E9-3DF5-2FC2B2BA295E}"/>
              </a:ext>
            </a:extLst>
          </p:cNvPr>
          <p:cNvSpPr txBox="1"/>
          <p:nvPr/>
        </p:nvSpPr>
        <p:spPr>
          <a:xfrm>
            <a:off x="5138737" y="2209800"/>
            <a:ext cx="2393156" cy="180975"/>
          </a:xfrm>
          <a:prstGeom prst="rect">
            <a:avLst/>
          </a:prstGeom>
          <a:noFill/>
        </p:spPr>
        <p:txBody>
          <a:bodyPr wrap="none" lIns="0" tIns="0" rIns="0" bIns="0" anchor="t">
            <a:spAutoFit/>
          </a:bodyPr>
          <a:lstStyle/>
          <a:p>
            <a:pPr algn="l"/>
            <a:r>
              <a:rPr sz="1200" b="1" i="0" u="none">
                <a:solidFill>
                  <a:srgbClr val="8C1C13"/>
                </a:solidFill>
                <a:latin typeface="Lato"/>
              </a:rPr>
              <a:t>FINAL ROUND SCORING</a:t>
            </a:r>
          </a:p>
        </p:txBody>
      </p:sp>
      <p:sp>
        <p:nvSpPr>
          <p:cNvPr id="4" name="TextBox 3">
            <a:extLst>
              <a:ext uri="{FF2B5EF4-FFF2-40B4-BE49-F238E27FC236}">
                <a16:creationId xmlns:a16="http://schemas.microsoft.com/office/drawing/2014/main" id="{6EF15E71-E0C4-0546-4BED-E8956F76237E}"/>
              </a:ext>
            </a:extLst>
          </p:cNvPr>
          <p:cNvSpPr txBox="1"/>
          <p:nvPr/>
        </p:nvSpPr>
        <p:spPr>
          <a:xfrm>
            <a:off x="1803796" y="3076575"/>
            <a:ext cx="3440906" cy="1143000"/>
          </a:xfrm>
          <a:prstGeom prst="rect">
            <a:avLst/>
          </a:prstGeom>
          <a:noFill/>
        </p:spPr>
        <p:txBody>
          <a:bodyPr wrap="none" lIns="0" tIns="0" rIns="0" bIns="0" anchor="t">
            <a:spAutoFit/>
          </a:bodyPr>
          <a:lstStyle/>
          <a:p>
            <a:pPr algn="ctr">
              <a:lnSpc>
                <a:spcPts val="9000"/>
              </a:lnSpc>
            </a:pPr>
            <a:r>
              <a:rPr sz="9000" b="1" i="0" u="none">
                <a:solidFill>
                  <a:srgbClr val="292524"/>
                </a:solidFill>
                <a:latin typeface="Playfair Display"/>
              </a:rPr>
              <a:t>10</a:t>
            </a:r>
          </a:p>
        </p:txBody>
      </p:sp>
      <p:sp>
        <p:nvSpPr>
          <p:cNvPr id="5" name="TextBox 4">
            <a:extLst>
              <a:ext uri="{FF2B5EF4-FFF2-40B4-BE49-F238E27FC236}">
                <a16:creationId xmlns:a16="http://schemas.microsoft.com/office/drawing/2014/main" id="{F95B8E54-2D5B-494E-32BD-3B3A4DC2E814}"/>
              </a:ext>
            </a:extLst>
          </p:cNvPr>
          <p:cNvSpPr txBox="1"/>
          <p:nvPr/>
        </p:nvSpPr>
        <p:spPr>
          <a:xfrm>
            <a:off x="1803796" y="4371975"/>
            <a:ext cx="3440906" cy="276225"/>
          </a:xfrm>
          <a:prstGeom prst="rect">
            <a:avLst/>
          </a:prstGeom>
          <a:noFill/>
        </p:spPr>
        <p:txBody>
          <a:bodyPr wrap="none" lIns="0" tIns="0" rIns="0" bIns="0" anchor="t">
            <a:spAutoFit/>
          </a:bodyPr>
          <a:lstStyle/>
          <a:p>
            <a:pPr algn="ctr"/>
            <a:r>
              <a:rPr sz="1800" b="1" i="0" u="none">
                <a:solidFill>
                  <a:srgbClr val="8C1C13"/>
                </a:solidFill>
                <a:latin typeface="Lato"/>
              </a:rPr>
              <a:t>Most Historically Accurate</a:t>
            </a:r>
          </a:p>
        </p:txBody>
      </p:sp>
      <p:sp>
        <p:nvSpPr>
          <p:cNvPr id="6" name="TextBox 5">
            <a:extLst>
              <a:ext uri="{FF2B5EF4-FFF2-40B4-BE49-F238E27FC236}">
                <a16:creationId xmlns:a16="http://schemas.microsoft.com/office/drawing/2014/main" id="{D4B31600-FEB6-2DBC-C10C-778BC064724D}"/>
              </a:ext>
            </a:extLst>
          </p:cNvPr>
          <p:cNvSpPr txBox="1"/>
          <p:nvPr/>
        </p:nvSpPr>
        <p:spPr>
          <a:xfrm>
            <a:off x="6850856" y="3076575"/>
            <a:ext cx="3548062" cy="1143000"/>
          </a:xfrm>
          <a:prstGeom prst="rect">
            <a:avLst/>
          </a:prstGeom>
          <a:noFill/>
        </p:spPr>
        <p:txBody>
          <a:bodyPr wrap="none" lIns="0" tIns="0" rIns="0" bIns="0" anchor="t">
            <a:spAutoFit/>
          </a:bodyPr>
          <a:lstStyle/>
          <a:p>
            <a:pPr algn="ctr">
              <a:lnSpc>
                <a:spcPts val="9000"/>
              </a:lnSpc>
            </a:pPr>
            <a:r>
              <a:rPr sz="9000" b="1" i="0" u="none">
                <a:solidFill>
                  <a:srgbClr val="292524"/>
                </a:solidFill>
                <a:latin typeface="Playfair Display"/>
              </a:rPr>
              <a:t>10</a:t>
            </a:r>
          </a:p>
        </p:txBody>
      </p:sp>
      <p:sp>
        <p:nvSpPr>
          <p:cNvPr id="7" name="TextBox 6">
            <a:extLst>
              <a:ext uri="{FF2B5EF4-FFF2-40B4-BE49-F238E27FC236}">
                <a16:creationId xmlns:a16="http://schemas.microsoft.com/office/drawing/2014/main" id="{33C6DB18-FFA9-6840-7A08-CB59DD3075E6}"/>
              </a:ext>
            </a:extLst>
          </p:cNvPr>
          <p:cNvSpPr txBox="1"/>
          <p:nvPr/>
        </p:nvSpPr>
        <p:spPr>
          <a:xfrm>
            <a:off x="6850856" y="4371975"/>
            <a:ext cx="3548062" cy="276225"/>
          </a:xfrm>
          <a:prstGeom prst="rect">
            <a:avLst/>
          </a:prstGeom>
          <a:noFill/>
        </p:spPr>
        <p:txBody>
          <a:bodyPr wrap="none" lIns="0" tIns="0" rIns="0" bIns="0" anchor="t">
            <a:spAutoFit/>
          </a:bodyPr>
          <a:lstStyle/>
          <a:p>
            <a:pPr algn="ctr"/>
            <a:r>
              <a:rPr sz="1800" b="1" i="0" u="none">
                <a:solidFill>
                  <a:srgbClr val="8C1C13"/>
                </a:solidFill>
                <a:latin typeface="Lato"/>
              </a:rPr>
              <a:t>Most Compelling Argument</a:t>
            </a:r>
          </a:p>
        </p:txBody>
      </p:sp>
    </p:spTree>
    <p:extLst>
      <p:ext uri="{BB962C8B-B14F-4D97-AF65-F5344CB8AC3E}">
        <p14:creationId xmlns:p14="http://schemas.microsoft.com/office/powerpoint/2010/main" val="39143712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8D45E-C62D-E385-3EB3-9254E8ED1432}"/>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A68D085-C449-9513-6945-8328A508FEF6}"/>
              </a:ext>
            </a:extLst>
          </p:cNvPr>
          <p:cNvGraphicFramePr>
            <a:graphicFrameLocks noGrp="1"/>
          </p:cNvGraphicFramePr>
          <p:nvPr>
            <p:extLst>
              <p:ext uri="{D42A27DB-BD31-4B8C-83A1-F6EECF244321}">
                <p14:modId xmlns:p14="http://schemas.microsoft.com/office/powerpoint/2010/main" val="2735524684"/>
              </p:ext>
            </p:extLst>
          </p:nvPr>
        </p:nvGraphicFramePr>
        <p:xfrm>
          <a:off x="1201491" y="1681480"/>
          <a:ext cx="9512298" cy="3655447"/>
        </p:xfrm>
        <a:graphic>
          <a:graphicData uri="http://schemas.openxmlformats.org/drawingml/2006/table">
            <a:tbl>
              <a:tblPr firstRow="1" bandRow="1">
                <a:tableStyleId>{37CE84F3-28C3-443E-9E96-99CF82512B78}</a:tableStyleId>
              </a:tblPr>
              <a:tblGrid>
                <a:gridCol w="3170766">
                  <a:extLst>
                    <a:ext uri="{9D8B030D-6E8A-4147-A177-3AD203B41FA5}">
                      <a16:colId xmlns:a16="http://schemas.microsoft.com/office/drawing/2014/main" val="858167049"/>
                    </a:ext>
                  </a:extLst>
                </a:gridCol>
                <a:gridCol w="3170766">
                  <a:extLst>
                    <a:ext uri="{9D8B030D-6E8A-4147-A177-3AD203B41FA5}">
                      <a16:colId xmlns:a16="http://schemas.microsoft.com/office/drawing/2014/main" val="1192869023"/>
                    </a:ext>
                  </a:extLst>
                </a:gridCol>
                <a:gridCol w="3170766">
                  <a:extLst>
                    <a:ext uri="{9D8B030D-6E8A-4147-A177-3AD203B41FA5}">
                      <a16:colId xmlns:a16="http://schemas.microsoft.com/office/drawing/2014/main" val="1895893035"/>
                    </a:ext>
                  </a:extLst>
                </a:gridCol>
              </a:tblGrid>
              <a:tr h="559876">
                <a:tc>
                  <a:txBody>
                    <a:bodyPr/>
                    <a:lstStyle/>
                    <a:p>
                      <a:pPr algn="ctr"/>
                      <a:r>
                        <a:rPr lang="en-US" sz="3600" dirty="0"/>
                        <a:t>TEAM SALA</a:t>
                      </a:r>
                    </a:p>
                  </a:txBody>
                  <a:tcP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3600" dirty="0"/>
                        <a:t>TEAM CATALDE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3600" dirty="0"/>
                        <a:t>TEAM SOLO</a:t>
                      </a:r>
                    </a:p>
                  </a:txBody>
                  <a:tcPr>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9449789"/>
                  </a:ext>
                </a:extLst>
              </a:tr>
              <a:tr h="3015367">
                <a:tc>
                  <a:txBody>
                    <a:bodyPr/>
                    <a:lstStyle/>
                    <a:p>
                      <a:pPr algn="ctr"/>
                      <a:r>
                        <a:rPr lang="en-US" sz="16600" dirty="0"/>
                        <a:t>0</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prstClr val="white"/>
                          </a:solidFill>
                          <a:effectLst/>
                          <a:uLnTx/>
                          <a:uFillTx/>
                          <a:latin typeface="+mn-lt"/>
                          <a:ea typeface="+mn-ea"/>
                          <a:cs typeface="+mn-cs"/>
                        </a:rPr>
                        <a:t>0</a:t>
                      </a:r>
                    </a:p>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prstClr val="white"/>
                          </a:solidFill>
                          <a:effectLst/>
                          <a:uLnTx/>
                          <a:uFillTx/>
                          <a:latin typeface="+mn-lt"/>
                          <a:ea typeface="+mn-ea"/>
                          <a:cs typeface="+mn-cs"/>
                        </a:rPr>
                        <a:t>0</a:t>
                      </a:r>
                    </a:p>
                    <a:p>
                      <a:endParaRPr lang="en-US" dirty="0"/>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35698421"/>
                  </a:ext>
                </a:extLst>
              </a:tr>
            </a:tbl>
          </a:graphicData>
        </a:graphic>
      </p:graphicFrame>
      <p:sp>
        <p:nvSpPr>
          <p:cNvPr id="4" name="TextBox 3">
            <a:extLst>
              <a:ext uri="{FF2B5EF4-FFF2-40B4-BE49-F238E27FC236}">
                <a16:creationId xmlns:a16="http://schemas.microsoft.com/office/drawing/2014/main" id="{01F535E4-09A6-5012-5C1F-A6A024F377B2}"/>
              </a:ext>
            </a:extLst>
          </p:cNvPr>
          <p:cNvSpPr txBox="1"/>
          <p:nvPr/>
        </p:nvSpPr>
        <p:spPr>
          <a:xfrm>
            <a:off x="800100" y="585401"/>
            <a:ext cx="6096000" cy="461665"/>
          </a:xfrm>
          <a:prstGeom prst="rect">
            <a:avLst/>
          </a:prstGeom>
          <a:noFill/>
        </p:spPr>
        <p:txBody>
          <a:bodyPr wrap="square">
            <a:spAutoFit/>
          </a:bodyPr>
          <a:lstStyle/>
          <a:p>
            <a:r>
              <a:rPr lang="en-US" sz="1200" b="1" dirty="0">
                <a:solidFill>
                  <a:srgbClr val="8C1C13"/>
                </a:solidFill>
                <a:latin typeface="Lato"/>
              </a:rPr>
              <a:t>FINAL ROUND: 1510 FRANCE</a:t>
            </a:r>
          </a:p>
          <a:p>
            <a:endParaRPr lang="en-US" sz="1200" b="1" dirty="0">
              <a:solidFill>
                <a:srgbClr val="8C1C13"/>
              </a:solidFill>
              <a:latin typeface="Lato"/>
            </a:endParaRPr>
          </a:p>
        </p:txBody>
      </p:sp>
    </p:spTree>
    <p:extLst>
      <p:ext uri="{BB962C8B-B14F-4D97-AF65-F5344CB8AC3E}">
        <p14:creationId xmlns:p14="http://schemas.microsoft.com/office/powerpoint/2010/main" val="8682968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E1B18"/>
        </a:solidFill>
        <a:effectLst/>
      </p:bgPr>
    </p:bg>
    <p:spTree>
      <p:nvGrpSpPr>
        <p:cNvPr id="1" name=""/>
        <p:cNvGrpSpPr/>
        <p:nvPr/>
      </p:nvGrpSpPr>
      <p:grpSpPr>
        <a:xfrm>
          <a:off x="0" y="0"/>
          <a:ext cx="0" cy="0"/>
          <a:chOff x="0" y="0"/>
          <a:chExt cx="0" cy="0"/>
        </a:xfrm>
      </p:grpSpPr>
      <p:sp>
        <p:nvSpPr>
          <p:cNvPr id="2" name="Rectangle 1"/>
          <p:cNvSpPr/>
          <p:nvPr/>
        </p:nvSpPr>
        <p:spPr>
          <a:xfrm>
            <a:off x="5715000" y="3895725"/>
            <a:ext cx="762000" cy="38100"/>
          </a:xfrm>
          <a:prstGeom prst="rect">
            <a:avLst/>
          </a:prstGeom>
          <a:solidFill>
            <a:srgbClr val="8C1C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image.png"/>
          <p:cNvPicPr>
            <a:picLocks noChangeAspect="1"/>
          </p:cNvPicPr>
          <p:nvPr/>
        </p:nvPicPr>
        <p:blipFill>
          <a:blip r:embed="rId2"/>
          <a:stretch>
            <a:fillRect/>
          </a:stretch>
        </p:blipFill>
        <p:spPr>
          <a:xfrm>
            <a:off x="5810250" y="2095500"/>
            <a:ext cx="571500" cy="457200"/>
          </a:xfrm>
          <a:prstGeom prst="rect">
            <a:avLst/>
          </a:prstGeom>
        </p:spPr>
      </p:pic>
      <p:sp>
        <p:nvSpPr>
          <p:cNvPr id="4" name="TextBox 3"/>
          <p:cNvSpPr txBox="1"/>
          <p:nvPr/>
        </p:nvSpPr>
        <p:spPr>
          <a:xfrm>
            <a:off x="2914352" y="2857500"/>
            <a:ext cx="6363295" cy="809625"/>
          </a:xfrm>
          <a:prstGeom prst="rect">
            <a:avLst/>
          </a:prstGeom>
          <a:noFill/>
        </p:spPr>
        <p:txBody>
          <a:bodyPr wrap="none" lIns="0" tIns="0" rIns="0" bIns="0" anchor="t">
            <a:spAutoFit/>
          </a:bodyPr>
          <a:lstStyle/>
          <a:p>
            <a:pPr algn="ctr"/>
            <a:r>
              <a:rPr sz="4800" b="1" i="0" u="none">
                <a:solidFill>
                  <a:srgbClr val="FDFBF7"/>
                </a:solidFill>
                <a:latin typeface="Playfair Display"/>
              </a:rPr>
              <a:t>The Final Verdict</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23.0.8116"/>
  <p:tag name="SLIDO_PRESENTATION_ID" val="1d14bd51-c8c5-4699-894e-8a3268ccd3e3"/>
  <p:tag name="SLIDO_EVENT_UUID" val="8589a372-7e5c-4afe-9b1d-bbfaf7ed70b5"/>
  <p:tag name="SLIDO_EVENT_SECTION_UUID" val="21a63625-70a6-446a-8c88-ee2227bd3ac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6.png"/></Relationships>
</file>

<file path=ppt/webextensions/_rels/webextension2.xml.rels><?xml version="1.0" encoding="UTF-8" standalone="yes"?>
<Relationships xmlns="http://schemas.openxmlformats.org/package/2006/relationships"><Relationship Id="rId1" Type="http://schemas.openxmlformats.org/officeDocument/2006/relationships/image" Target="../media/image9.png"/></Relationships>
</file>

<file path=ppt/webextensions/_rels/webextension3.xml.rels><?xml version="1.0" encoding="UTF-8" standalone="yes"?>
<Relationships xmlns="http://schemas.openxmlformats.org/package/2006/relationships"><Relationship Id="rId1" Type="http://schemas.openxmlformats.org/officeDocument/2006/relationships/image" Target="../media/image13.png"/></Relationships>
</file>

<file path=ppt/webextensions/_rels/webextension4.xml.rels><?xml version="1.0" encoding="UTF-8" standalone="yes"?>
<Relationships xmlns="http://schemas.openxmlformats.org/package/2006/relationships"><Relationship Id="rId1" Type="http://schemas.openxmlformats.org/officeDocument/2006/relationships/image" Target="../media/image14.png"/></Relationships>
</file>

<file path=ppt/webextensions/_rels/webextension5.xml.rels><?xml version="1.0" encoding="UTF-8" standalone="yes"?>
<Relationships xmlns="http://schemas.openxmlformats.org/package/2006/relationships"><Relationship Id="rId1" Type="http://schemas.openxmlformats.org/officeDocument/2006/relationships/image" Target="../media/image15.png"/></Relationships>
</file>

<file path=ppt/webextensions/_rels/webextension6.xml.rels><?xml version="1.0" encoding="UTF-8" standalone="yes"?>
<Relationships xmlns="http://schemas.openxmlformats.org/package/2006/relationships"><Relationship Id="rId1" Type="http://schemas.openxmlformats.org/officeDocument/2006/relationships/image" Target="../media/image18.png"/></Relationships>
</file>

<file path=ppt/webextensions/webextension1.xml><?xml version="1.0" encoding="utf-8"?>
<we:webextension xmlns:we="http://schemas.microsoft.com/office/webextensions/webextension/2010/11" id="{113A6BC7-BBE9-417C-80CB-374218A1A44A}">
  <we:reference id="wa200001661" version="3.1.2.0" store="en-US" storeType="OMEX"/>
  <we:alternateReferences>
    <we:reference id="WA200001661" version="3.1.2.0" store="WA200001661" storeType="OMEX"/>
  </we:alternateReferences>
  <we:properties>
    <we:property name="breaktime.flosim.com_alarmSound" value="&quot;assets/alarmclock.mp3&quot;"/>
    <we:property name="breaktime.flosim.com_fontColour" value="null"/>
    <we:property name="breaktime.flosim.com_pinControlsStopped" value="false"/>
    <we:property name="breaktime.flosim.com_startMinutes" value="5"/>
    <we:property name="breaktime.flosim.com_startSeconds" value="0"/>
    <we:property name="breaktime.flosim.com_time" value="0"/>
    <we:property name="breaktime.flosim.com_timeFontSize" value="6"/>
    <we:property name="breaktime.flosim.com_titleFontSize" value="2"/>
    <we:property name="breaktime.flosim.com_type" value="&quot;&quot;"/>
    <we:property name="time" value="300"/>
    <we:property name="type" value="&quot;&quot;"/>
  </we:properties>
  <we:bindings/>
  <we:snapshot xmlns:r="http://schemas.openxmlformats.org/officeDocument/2006/relationships" r:embed="rId1"/>
</we:webextension>
</file>

<file path=ppt/webextensions/webextension2.xml><?xml version="1.0" encoding="utf-8"?>
<we:webextension xmlns:we="http://schemas.microsoft.com/office/webextensions/webextension/2010/11" id="{113A6BC7-BBE9-417C-80CB-374218A1A44A}">
  <we:reference id="wa200001661" version="3.1.2.0" store="en-US" storeType="OMEX"/>
  <we:alternateReferences>
    <we:reference id="WA200001661" version="3.1.2.0" store="WA200001661" storeType="OMEX"/>
  </we:alternateReferences>
  <we:properties>
    <we:property name="breaktime.flosim.com_alarmSound" value="&quot;assets/alarmclock.mp3&quot;"/>
    <we:property name="breaktime.flosim.com_fontColour" value="null"/>
    <we:property name="breaktime.flosim.com_pinControlsStopped" value="false"/>
    <we:property name="breaktime.flosim.com_startMinutes" value="5"/>
    <we:property name="breaktime.flosim.com_startSeconds" value="0"/>
    <we:property name="breaktime.flosim.com_time" value="300"/>
    <we:property name="breaktime.flosim.com_timeFontSize" value="6"/>
    <we:property name="breaktime.flosim.com_titleFontSize" value="2"/>
    <we:property name="breaktime.flosim.com_type" value="&quot;&quot;"/>
    <we:property name="time" value="300"/>
    <we:property name="type" value="&quot;&quot;"/>
  </we:properties>
  <we:bindings/>
  <we:snapshot xmlns:r="http://schemas.openxmlformats.org/officeDocument/2006/relationships" r:embed="rId1"/>
</we:webextension>
</file>

<file path=ppt/webextensions/webextension3.xml><?xml version="1.0" encoding="utf-8"?>
<we:webextension xmlns:we="http://schemas.microsoft.com/office/webextensions/webextension/2010/11" id="{354AFBE1-CE3E-4D3C-808A-28632EF043AF}">
  <we:reference id="wa200001661" version="3.1.2.0" store="en-US" storeType="OMEX"/>
  <we:alternateReferences>
    <we:reference id="WA200001661" version="3.1.2.0" store="WA200001661" storeType="OMEX"/>
  </we:alternateReferences>
  <we:properties>
    <we:property name="breaktime.flosim.com_fontColour" value="null"/>
    <we:property name="breaktime.flosim.com_startMinutes" value="1"/>
    <we:property name="breaktime.flosim.com_time" value="60"/>
    <we:property name="breaktime.flosim.com_timeFontSize" value="7"/>
    <we:property name="time" value="60"/>
  </we:properties>
  <we:bindings/>
  <we:snapshot xmlns:r="http://schemas.openxmlformats.org/officeDocument/2006/relationships" r:embed="rId1"/>
</we:webextension>
</file>

<file path=ppt/webextensions/webextension4.xml><?xml version="1.0" encoding="utf-8"?>
<we:webextension xmlns:we="http://schemas.microsoft.com/office/webextensions/webextension/2010/11" id="{354AFBE1-CE3E-4D3C-808A-28632EF043AF}">
  <we:reference id="wa200001661" version="3.1.2.0" store="en-US" storeType="OMEX"/>
  <we:alternateReferences>
    <we:reference id="WA200001661" version="3.1.2.0" store="WA200001661" storeType="OMEX"/>
  </we:alternateReferences>
  <we:properties>
    <we:property name="breaktime.flosim.com_fontColour" value="null"/>
    <we:property name="breaktime.flosim.com_startMinutes" value="1"/>
    <we:property name="breaktime.flosim.com_time" value="60"/>
    <we:property name="breaktime.flosim.com_timeFontSize" value="7"/>
    <we:property name="breaktime.flosim.com_type" value="&quot;&quot;"/>
    <we:property name="time" value="60"/>
    <we:property name="type" value="&quot;&quot;"/>
  </we:properties>
  <we:bindings/>
  <we:snapshot xmlns:r="http://schemas.openxmlformats.org/officeDocument/2006/relationships" r:embed="rId1"/>
</we:webextension>
</file>

<file path=ppt/webextensions/webextension5.xml><?xml version="1.0" encoding="utf-8"?>
<we:webextension xmlns:we="http://schemas.microsoft.com/office/webextensions/webextension/2010/11" id="{354AFBE1-CE3E-4D3C-808A-28632EF043AF}">
  <we:reference id="wa200001661" version="3.1.2.0" store="en-US" storeType="OMEX"/>
  <we:alternateReferences>
    <we:reference id="WA200001661" version="3.1.2.0" store="WA200001661" storeType="OMEX"/>
  </we:alternateReferences>
  <we:properties>
    <we:property name="breaktime.flosim.com_fontColour" value="null"/>
    <we:property name="breaktime.flosim.com_startMinutes" value="5"/>
    <we:property name="breaktime.flosim.com_time" value="281"/>
    <we:property name="breaktime.flosim.com_timeFontSize" value="7"/>
    <we:property name="time" value="300"/>
  </we:properties>
  <we:bindings/>
  <we:snapshot xmlns:r="http://schemas.openxmlformats.org/officeDocument/2006/relationships" r:embed="rId1"/>
</we:webextension>
</file>

<file path=ppt/webextensions/webextension6.xml><?xml version="1.0" encoding="utf-8"?>
<we:webextension xmlns:we="http://schemas.microsoft.com/office/webextensions/webextension/2010/11" id="{113A6BC7-BBE9-417C-80CB-374218A1A44A}">
  <we:reference id="wa200001661" version="3.1.2.0" store="en-US" storeType="OMEX"/>
  <we:alternateReferences>
    <we:reference id="WA200001661" version="3.1.2.0" store="WA200001661" storeType="OMEX"/>
  </we:alternateReferences>
  <we:properties>
    <we:property name="breaktime.flosim.com_alarmSound" value="&quot;assets/alarmclock.mp3&quot;"/>
    <we:property name="breaktime.flosim.com_fontColour" value="null"/>
    <we:property name="breaktime.flosim.com_pinControlsStopped" value="false"/>
    <we:property name="breaktime.flosim.com_startMinutes" value="3"/>
    <we:property name="breaktime.flosim.com_startSeconds" value="0"/>
    <we:property name="breaktime.flosim.com_time" value="0"/>
    <we:property name="breaktime.flosim.com_timeFontSize" value="6"/>
    <we:property name="breaktime.flosim.com_titleFontSize" value="2"/>
    <we:property name="breaktime.flosim.com_type" value="&quot;&quot;"/>
    <we:property name="time" value="180"/>
    <we:property name="type" value="&quot;&quot;"/>
  </we:properties>
  <we:bindings/>
  <we:snapshot xmlns:r="http://schemas.openxmlformats.org/officeDocument/2006/relationships" r:embed="rId1"/>
</we:webextension>
</file>

<file path=docProps/app.xml><?xml version="1.0" encoding="utf-8"?>
<Properties xmlns="http://schemas.openxmlformats.org/officeDocument/2006/extended-properties" xmlns:vt="http://schemas.openxmlformats.org/officeDocument/2006/docPropsVTypes">
  <TotalTime>1952</TotalTime>
  <Words>1500</Words>
  <Application>Microsoft Office PowerPoint</Application>
  <PresentationFormat>Widescreen</PresentationFormat>
  <Paragraphs>198</Paragraphs>
  <Slides>35</Slides>
  <Notes>1</Notes>
  <HiddenSlides>0</HiddenSlides>
  <MMClips>6</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Playfair Display</vt:lpstr>
      <vt:lpstr>Arial</vt:lpstr>
      <vt:lpstr>Lato</vt:lpstr>
      <vt:lpstr>Times New Roman</vt:lpstr>
      <vt:lpstr>Calibri</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Jamie R. Schumacher</dc:creator>
  <cp:keywords/>
  <dc:description>generated using python-pptx</dc:description>
  <cp:lastModifiedBy>Katie O'Neil</cp:lastModifiedBy>
  <cp:revision>5</cp:revision>
  <dcterms:created xsi:type="dcterms:W3CDTF">2013-01-27T09:14:16Z</dcterms:created>
  <dcterms:modified xsi:type="dcterms:W3CDTF">2026-10-17T00:17:09Z</dcterms:modified>
  <cp:category/>
</cp:coreProperties>
</file>