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39"/>
  </p:notesMasterIdLst>
  <p:sldIdLst>
    <p:sldId id="256" r:id="rId3"/>
    <p:sldId id="314" r:id="rId4"/>
    <p:sldId id="371" r:id="rId5"/>
    <p:sldId id="2694" r:id="rId6"/>
    <p:sldId id="561" r:id="rId7"/>
    <p:sldId id="312" r:id="rId8"/>
    <p:sldId id="313" r:id="rId9"/>
    <p:sldId id="257" r:id="rId10"/>
    <p:sldId id="258" r:id="rId11"/>
    <p:sldId id="259" r:id="rId12"/>
    <p:sldId id="272" r:id="rId13"/>
    <p:sldId id="274" r:id="rId14"/>
    <p:sldId id="275" r:id="rId15"/>
    <p:sldId id="2710" r:id="rId16"/>
    <p:sldId id="2711" r:id="rId17"/>
    <p:sldId id="2712" r:id="rId18"/>
    <p:sldId id="2713" r:id="rId19"/>
    <p:sldId id="276" r:id="rId20"/>
    <p:sldId id="273" r:id="rId21"/>
    <p:sldId id="2704" r:id="rId22"/>
    <p:sldId id="2705"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14" r:id="rId36"/>
    <p:sldId id="2706" r:id="rId37"/>
    <p:sldId id="277" r:id="rId3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B82970-369E-DB6B-E19B-C210C8A3991C}" v="39" dt="2026-10-06T20:11:39.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94660"/>
  </p:normalViewPr>
  <p:slideViewPr>
    <p:cSldViewPr snapToGrid="0">
      <p:cViewPr varScale="1">
        <p:scale>
          <a:sx n="124" d="100"/>
          <a:sy n="124" d="100"/>
        </p:scale>
        <p:origin x="120"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barChart>
        <c:barDir val="bar"/>
        <c:grouping val="clustered"/>
        <c:varyColors val="0"/>
        <c:ser>
          <c:idx val="0"/>
          <c:order val="0"/>
          <c:tx>
            <c:v>2016</c:v>
          </c:tx>
          <c:spPr>
            <a:solidFill>
              <a:srgbClr val="9A9187"/>
            </a:solidFill>
          </c:spPr>
          <c:invertIfNegative val="1"/>
          <c:cat>
            <c:strLit>
              <c:ptCount val="3"/>
              <c:pt idx="0">
                <c:v>Depression</c:v>
              </c:pt>
              <c:pt idx="1">
                <c:v>Anxiety</c:v>
              </c:pt>
              <c:pt idx="2">
                <c:v>Stress</c:v>
              </c:pt>
            </c:strLit>
          </c:cat>
          <c:val>
            <c:numLit>
              <c:formatCode>0.0</c:formatCode>
              <c:ptCount val="3"/>
              <c:pt idx="0">
                <c:v>28</c:v>
              </c:pt>
              <c:pt idx="1">
                <c:v>19.3</c:v>
              </c:pt>
              <c:pt idx="2">
                <c:v>22.7</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95A6-4F85-BF3A-03F5B4DA14FD}"/>
            </c:ext>
          </c:extLst>
        </c:ser>
        <c:ser>
          <c:idx val="1"/>
          <c:order val="1"/>
          <c:tx>
            <c:v>2026</c:v>
          </c:tx>
          <c:spPr>
            <a:solidFill>
              <a:srgbClr val="8F1D35"/>
            </a:solidFill>
          </c:spPr>
          <c:invertIfNegative val="1"/>
          <c:cat>
            <c:strLit>
              <c:ptCount val="3"/>
              <c:pt idx="0">
                <c:v>Depression</c:v>
              </c:pt>
              <c:pt idx="1">
                <c:v>Anxiety</c:v>
              </c:pt>
              <c:pt idx="2">
                <c:v>Stress</c:v>
              </c:pt>
            </c:strLit>
          </c:cat>
          <c:val>
            <c:numLit>
              <c:formatCode>0.0</c:formatCode>
              <c:ptCount val="3"/>
              <c:pt idx="0">
                <c:v>32.700000000000003</c:v>
              </c:pt>
              <c:pt idx="1">
                <c:v>26.9</c:v>
              </c:pt>
              <c:pt idx="2">
                <c:v>30.2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95A6-4F85-BF3A-03F5B4DA14FD}"/>
            </c:ext>
          </c:extLst>
        </c:ser>
        <c:dLbls>
          <c:showLegendKey val="0"/>
          <c:showVal val="0"/>
          <c:showCatName val="0"/>
          <c:showSerName val="0"/>
          <c:showPercent val="0"/>
          <c:showBubbleSize val="0"/>
        </c:dLbls>
        <c:gapWidth val="60"/>
        <c:axId val="48650112"/>
        <c:axId val="48672768"/>
      </c:barChart>
      <c:catAx>
        <c:axId val="48650112"/>
        <c:scaling>
          <c:orientation val="minMax"/>
        </c:scaling>
        <c:delete val="0"/>
        <c:axPos val="l"/>
        <c:majorGridlines>
          <c:spPr>
            <a:ln w="9525">
              <a:solidFill>
                <a:srgbClr val="DDD4CA"/>
              </a:solidFill>
              <a:prstDash val="solid"/>
            </a:ln>
          </c:spPr>
        </c:majorGridlines>
        <c:numFmt formatCode="General" sourceLinked="1"/>
        <c:majorTickMark val="none"/>
        <c:minorTickMark val="none"/>
        <c:tickLblPos val="nextTo"/>
        <c:spPr>
          <a:ln w="9525">
            <a:solidFill>
              <a:srgbClr val="BFB5AA"/>
            </a:solidFill>
            <a:prstDash val="solid"/>
          </a:ln>
        </c:spPr>
        <c:crossAx val="48672768"/>
        <c:crosses val="autoZero"/>
        <c:auto val="1"/>
        <c:lblAlgn val="ctr"/>
        <c:lblOffset val="100"/>
        <c:noMultiLvlLbl val="0"/>
      </c:catAx>
      <c:valAx>
        <c:axId val="48672768"/>
        <c:scaling>
          <c:orientation val="minMax"/>
        </c:scaling>
        <c:delete val="0"/>
        <c:axPos val="b"/>
        <c:numFmt formatCode="0.0" sourceLinked="1"/>
        <c:majorTickMark val="none"/>
        <c:minorTickMark val="none"/>
        <c:tickLblPos val="nextTo"/>
        <c:spPr>
          <a:ln w="0">
            <a:noFill/>
            <a:prstDash val="solid"/>
          </a:ln>
        </c:spPr>
        <c:crossAx val="48650112"/>
        <c:crosses val="autoZero"/>
        <c:crossBetween val="between"/>
      </c:valAx>
      <c:spPr>
        <a:noFill/>
        <a:ln w="0">
          <a:noFill/>
          <a:prstDash val="solid"/>
        </a:ln>
      </c:spPr>
    </c:plotArea>
    <c:legend>
      <c:legendPos val="t"/>
      <c:overlay val="0"/>
    </c:legend>
    <c:plotVisOnly val="1"/>
    <c:dispBlanksAs val="zero"/>
    <c:showDLblsOverMax val="1"/>
  </c:chart>
  <c:spPr>
    <a:noFill/>
    <a:ln w="0">
      <a:noFill/>
      <a:prstDash val="solid"/>
    </a:ln>
  </c:spPr>
  <c:txPr>
    <a:bodyPr/>
    <a:lstStyle/>
    <a:p>
      <a:pPr>
        <a:defRPr sz="1500" baseline="0"/>
      </a:pPr>
      <a:endParaRPr lang="en-US"/>
    </a:p>
  </c:tx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810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morning/afternoon, everyone, and thank you for being here. Today's program is “Drawing the Line — Setting Client Boundaries in the Digital Age,” and I want to start with something you don't always hear at the top of an ethics CLE: this session is about you. Not just your clients, not just the Rules — you, and whether the way we practice law today is actually sustainable.</a:t>
            </a:r>
          </a:p>
          <a:p>
            <a:r>
              <a:rPr lang="en-US"/>
              <a:t>This program is sponsored by Lawyers Concerned for Lawyers of Pennsylvania, a confidential lawyer assistance program, and that tells you where we're headed. We'll talk honestly about the pressure of being always reachable, what it does to us, and what our ethical obligations really require — which, as you'll see, is far more humane than most of us assume. So let's draw the line together.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we get into boundaries and the Rules, I want you to know who's standing behind this whole conversation. LCL — Lawyers Concerned for Lawyers of Pennsylvania — is a peer assistance program, and the word “peer” matters. This is lawyers helping lawyers, judges, law students, and their families through the hardest stretches of a career and a life.</a:t>
            </a:r>
          </a:p>
          <a:p>
            <a:r>
              <a:rPr lang="en-US"/>
              <a:t>Their mission is broad on purpose. It covers alcohol and drug use, gambling, depression, and other serious mental illness — anything that puts your health or your professional competence at risk. And they carry it out in three ways: a confidential helpline, trained volunteers who have been where you are, and education like the session we're in right now. So when we talk today about reaching for help, this is the hand that's already extended.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Here's what LCL actually offers — and I want to underline four words: free, confidential, non-judgmental, and non-obligatory. Calling doesn't commit you to anything. You can ask a question, get information, and hang up. There's a healthcare professional who can evaluate what's going on, help with an intervention if a colleague is in trouble, and connect you to support groups of people who genuinely understand this profession.</a:t>
            </a:r>
          </a:p>
          <a:p>
            <a:r>
              <a:rPr lang="en-US"/>
              <a:t>The number on the right is the one to remember — 1-888-999-1941 — and it's answered 24 hours a day, every day of the year. Put it in your phone before you leave today. The whole point is that when you finally decide to reach out, the barrier is as low as humanly possible: no cost, no record, no judgment.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LCL flyer, and the quickest way in is right here on the screen — take out your phone and scan the code. It'll take you straight to lclpa.org, where you'll find free CLE programs, confidential self-assessment screens you can take privately, and the full menu of services we just walked through.</a:t>
            </a:r>
          </a:p>
          <a:p>
            <a:r>
              <a:rPr lang="en-US"/>
              <a:t>I'd genuinely encourage you to do this now, or snap a photo of this slide. The line at the bottom of that flyer isn't marketing — it's the message: you are not alone, and there are people whose whole job is to help. Everything on that site is 100% free and confidential.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question I get a lot: does any of this apply to paralegals and non-lawyer staff? The short answer is yes — no one who calls is turned away. Our firms run on the people around us, and their wellbeing matters just as much as ours.</a:t>
            </a:r>
          </a:p>
          <a:p>
            <a:r>
              <a:rPr lang="en-US"/>
              <a:t>One honest caveat: because of funding constraints set by the Supreme Court, the specific services available to non-lawyers may look a little different. But the front door is the same — that confidential helpline can provide support, health-care referrals, and literature to anyone who reaches out, and it's free. If someone on your team is struggling, point them to that number.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the objection I hear most — usually unspoken — is “If I call, does it get back to the disciplinary board?” So let me be completely clear. LCL does not report or disclose any identifying information — not to the Supreme Court, not to the Judicial Conduct Board, the Disciplinary Board, the Board of Law Examiners, and not to any bar association or judicial organization. Nothing goes anywhere without your consent.</a:t>
            </a:r>
          </a:p>
          <a:p>
            <a:r>
              <a:rPr lang="en-US"/>
              <a:t>You can even remain anonymous and still receive services. This is the piece that frees people to pick up the phone, because the fear of professional consequences is exactly what keeps struggling lawyers silent. One footnote: the specifics live in the Rules of Professional Conduct, so if you're outside Pennsylvania, check your own state's rule — but the protection you're seeing here is the norm, not the exception.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this protection isn't just LCL policy — it's built into the Rules themselves. Rule 8.3(c) carves out an explicit exception to the duty to report: information gained while participating in an approved lawyers assistance program does not have to be disclosed. The confidentiality we just talked about has the Court's backing.</a:t>
            </a:r>
          </a:p>
          <a:p>
            <a:r>
              <a:rPr lang="en-US"/>
              <a:t>Comment 7 tells you why the drafters did it. They understood that if seeking help could trigger a reporting obligation, lawyers and judges simply wouldn't seek help — and that hesitation causes more harm, to careers and to clients and the public. So the Rules deliberately protect the path to treatment. Confirm the exact language in your own state, but the principle is widely shared.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Here's the path we'll walk. We start with the scope of the problem — the always-on culture and the toll it takes. Then the wellbeing data, because the numbers are genuinely sobering. From there we connect wellness to professional responsibility — why this is an ethics issue, not just a self-care issue. We reframe what “availability” actually requires under the Rules. And then we get practical: concrete boundary strategies you can use Monday morning, and how to build a culture that supports them.</a:t>
            </a:r>
          </a:p>
          <a:p>
            <a:r>
              <a:rPr lang="en-US"/>
              <a:t>So we move from the problem, to the data, to the ethics, to the solutions. The back half is where the action items live — but the first half is what makes them stick.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name the world we're living in. Smartphones, messaging apps, case-management alerts — every one promised to make us more efficient, and in fairness, they did. But they also quietly erased the line between work and rest. Clients now expect immediate answers, and many of us feel we can never truly log off.</a:t>
            </a:r>
          </a:p>
          <a:p>
            <a:r>
              <a:rPr lang="en-US"/>
              <a:t>Look at that number — around 275 digital interruptions hit the average knowledge worker every day, and for lawyers it's likely higher. Responsiveness has quietly become the currency of trust: we feel that if we don't reply instantly, the client thinks we don't care. Hold onto that feeling — by the end of today I want to convince you it isn't true, and it isn't required.</a:t>
            </a:r>
          </a:p>
          <a:p>
            <a:r>
              <a:rPr lang="en-US"/>
              <a:t>(Source on screen: Microsoft Work Trend Index, 2025.)</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the data — and I'll be honest, this is the hard slide. In the most recent national survey, nearly 19% had diagnosable  symptoms of anxiety. A third reported depression. Almost half felt burned out a near-majority of the time. And 73% believe their work environment actively contributes to mental-health struggles.</a:t>
            </a:r>
          </a:p>
          <a:p>
            <a:r>
              <a:rPr lang="en-US"/>
              <a:t>The line at the bottom is the one I never read quickly: lawyers contemplate suicide at roughly 10 to 12 percent — compared with about 4 percent of U.S. adults — with junior attorneys and women associates at the highest risk. We'll come back to that figure on its own slide in a few minutes.</a:t>
            </a:r>
          </a:p>
          <a:p>
            <a:r>
              <a:rPr lang="en-US"/>
              <a:t>I don't share these to frighten anyone. I share them because they're the reason boundaries are an ethics topic and not a wellness perk. This is a profession under real strain — and over the next few slides we'll break that strain down into its parts: burnout, then anxiety and depression, then substance use. (Sources on screen: ALM Mental Health Survey, 2025; ABA &amp; Hazelden Betty Ford study.)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we dig into each piece, let me give you the map. Stress doesn't sit still — it escalates along a path, and the three blocks on the left are the stages we'll walk through one slide at a time.</a:t>
            </a:r>
          </a:p>
          <a:p>
            <a:r>
              <a:rPr lang="en-US"/>
              <a:t>It starts with burnout and exhaustion. Left unchecked, that becomes the anxiety and depression we just saw in the data — prolonged stress is a leading driver of both, and lawyers report them far above the public. And for many there's a third stage we name too rarely: substance use, where a coping habit hardens into a disorder.</a:t>
            </a:r>
          </a:p>
          <a:p>
            <a:r>
              <a:rPr lang="en-US"/>
              <a:t>The figure on the right is the preview: roughly one in five attorneys qualifies as a problem drinker — about twice the rate of other educated professionals, and most never seek help. That's the path from stress to crisis. Over the next three slides we'll take each stage in turn — and the whole point is that this path is interruptible. (Source on screen: ABA &amp; Hazelden Betty Ford, 2016.)</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that path one stage at a time, starting with burnout — the first and most common warning sign. Burnout isn't simply being tired; clinically it's three things at once: emotional exhaustion, cynicism or detachment, and a shrinking sense of accomplishment.</a:t>
            </a:r>
          </a:p>
          <a:p>
            <a:r>
              <a:rPr lang="en-US"/>
              <a:t>The numbers are sobering. Two-thirds of practicing lawyers say their time in the profession has been detrimental to their mental health, and nearly half are actively considering leaving — naming stress and burnout as the reason. And burnout doesn't stay in its lane: lawyers who feel extremely burned out are nearly five times more likely to develop a substance-abuse problem, which is exactly where this path can lead.</a:t>
            </a:r>
          </a:p>
          <a:p>
            <a:r>
              <a:rPr lang="en-US"/>
              <a:t>The reframe at the bottom of the slide is the one to hold onto: burnout isn't a personal failing or a lack of grit. It's the predictable result of an always-on workload with no time to recover. And if it's structural, it's also fixable — which is what the back half of today is about. (Sources on screen: Krill et al., 2023, Healthcare; ALM Mental Health &amp; Wellness Survey.)</a:t>
            </a:r>
          </a:p>
        </p:txBody>
      </p:sp>
      <p:sp>
        <p:nvSpPr>
          <p:cNvPr id="4" name="Slide Number Placeholder 3"/>
          <p:cNvSpPr>
            <a:spLocks noGrp="1"/>
          </p:cNvSpPr>
          <p:nvPr>
            <p:ph type="sldNum" sz="quarter" idx="10"/>
          </p:nvPr>
        </p:nvSpPr>
        <p:spPr/>
        <p:txBody>
          <a:bodyPr/>
          <a:lstStyle/>
          <a:p>
            <a:fld id="{395EFDD0-2FC1-4244-AE4D-127E7EE0B087}"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Burnout rarely travels alone. Left unaddressed, that chronic depletion feeds the next stage — clinical anxiety and depression. This is the mind under sustained strain.</a:t>
            </a:r>
          </a:p>
          <a:p>
            <a:r>
              <a:rPr lang="en-US"/>
              <a:t>From the largest study of its kind: 28% of attorneys report symptoms of depression, 19% report anxiety, and 23% report significant stress — all well above the general population, and all pushed higher through the pandemic, anxiety most sharply. Stress is the common thread that links and amplifies all three.</a:t>
            </a:r>
          </a:p>
          <a:p>
            <a:r>
              <a:rPr lang="en-US"/>
              <a:t>Here's the part I most want you to hear: most lawyers never seek help. Stigma, and a real fear about confidentiality and career consequences, keep this distress hidden — which means the true numbers are almost certainly higher than what's on the screen. Naming it out loud, the way we're doing right now, is the first step to changing that. (Source on screen: Krill, Johnson &amp; Albert, 2016, Journal of Addiction Medicine.)</a:t>
            </a:r>
          </a:p>
        </p:txBody>
      </p:sp>
      <p:sp>
        <p:nvSpPr>
          <p:cNvPr id="4" name="Slide Number Placeholder 3"/>
          <p:cNvSpPr>
            <a:spLocks noGrp="1"/>
          </p:cNvSpPr>
          <p:nvPr>
            <p:ph type="sldNum" sz="quarter" idx="10"/>
          </p:nvPr>
        </p:nvSpPr>
        <p:spPr/>
        <p:txBody>
          <a:bodyPr/>
          <a:lstStyle/>
          <a:p>
            <a:fld id="{97157479-18DB-4C9E-8A8F-8A6A8A67DB02}"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third stage is the one we talk about least: substance use. For many lawyers it starts innocently — a way to take the edge off after relentless pressure — and quietly hardens into dependence.</a:t>
            </a:r>
          </a:p>
          <a:p>
            <a:r>
              <a:rPr lang="en-US"/>
              <a:t>Alcohol leads the way: about 84% of attorneys reported drinking in the past year, and roughly one in five — 20.6% — screen positive for hazardous or problematic use. That's about twice the rate of other professional populations. And it isn't only alcohol; many lawyers also lean on sedatives to come down and stimulants to keep going.</a:t>
            </a:r>
          </a:p>
          <a:p>
            <a:r>
              <a:rPr lang="en-US"/>
              <a:t>The most painful number is the last one: over half of the lawyers who don't get treatment say it's because they don't want others to find out. Shame keeps people sick. That's the entire reason a confidential program like Lawyers Concerned for Lawyers exists — you can get help without anyone knowing. (Sources on screen: Krill, Johnson &amp; Albert, 2016; ABA &amp; Hazelden Betty Ford Foundation.)</a:t>
            </a:r>
          </a:p>
        </p:txBody>
      </p:sp>
      <p:sp>
        <p:nvSpPr>
          <p:cNvPr id="4" name="Slide Number Placeholder 3"/>
          <p:cNvSpPr>
            <a:spLocks noGrp="1"/>
          </p:cNvSpPr>
          <p:nvPr>
            <p:ph type="sldNum" sz="quarter" idx="10"/>
          </p:nvPr>
        </p:nvSpPr>
        <p:spPr/>
        <p:txBody>
          <a:bodyPr/>
          <a:lstStyle/>
          <a:p>
            <a:fld id="{E96F10EF-2407-44E8-A5FD-A34E8322569E}" type="slidenum">
              <a:rPr lang="en-US"/>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we leave the data, one pattern deserves its own slide, because it overturns what most of us assumed: the lawyers carrying the heaviest load are the youngest ones.</a:t>
            </a:r>
          </a:p>
          <a:p>
            <a:r>
              <a:rPr lang="en-US"/>
              <a:t>On the left: 32% of lawyers under 30 screen positive for problem drinking — the highest rate of any age group, and it actually eases as attorneys get older. The old wisdom was the opposite; we assumed risk rose with experience. It doesn't. On the right is the gravest measure: lawyers are about twice as likely as the general public to contemplate suicide — an estimated 10 to 12 percent, versus roughly 4 percent of U.S. adults — and high stress can raise that risk more than twentyfold.</a:t>
            </a:r>
          </a:p>
          <a:p>
            <a:r>
              <a:rPr lang="en-US"/>
              <a:t>Sit with that combination for a moment: the people newest to our profession, often with the least control over their workload, are the most at risk. Whatever we build today in boundaries and culture, they are who it protects first. (Sources on screen: Krill, Johnson &amp; Albert, 2016, and Krill et al., 2023; CDC.)</a:t>
            </a:r>
          </a:p>
        </p:txBody>
      </p:sp>
      <p:sp>
        <p:nvSpPr>
          <p:cNvPr id="4" name="Slide Number Placeholder 3"/>
          <p:cNvSpPr>
            <a:spLocks noGrp="1"/>
          </p:cNvSpPr>
          <p:nvPr>
            <p:ph type="sldNum" sz="quarter" idx="10"/>
          </p:nvPr>
        </p:nvSpPr>
        <p:spPr/>
        <p:txBody>
          <a:bodyPr/>
          <a:lstStyle/>
          <a:p>
            <a:fld id="{DFE1C44E-9B38-447D-B3C0-CBEC84E8EFF9}" type="slidenum">
              <a:rPr lang="en-US"/>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provided by user.</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far we've talked about what always-on culture does to us — and who it falls hardest on. Now what it does to the work, because this is where clients have a stake too. First, fractured attention: it takes roughly 23 minutes to fully regain deep focus after a single interruption, a heavy tax on drafting and analysis.</a:t>
            </a:r>
          </a:p>
          <a:p>
            <a:r>
              <a:rPr lang="en-US"/>
              <a:t>Second, cognitive fatigue — reacting all day instead of reflecting drains the judgment and empathy good lawyering demands. And third, digital presenteeism: being constantly available but mentally exhausted, which erodes accuracy on exactly the high-stakes work that matters most.</a:t>
            </a:r>
          </a:p>
          <a:p>
            <a:r>
              <a:rPr lang="en-US"/>
              <a:t>Here's the irony to sit with: the constant availability we offer to reassure clients is quietly degrading the quality of the work they're actually paying for. (Source on screen: Mark et al., UC Irvine.)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always-on culture is so costly, why do we let it happen? Because it almost never happens in a single decision. I call it “boundary creep,” and it accumulates.</a:t>
            </a:r>
          </a:p>
          <a:p>
            <a:r>
              <a:rPr lang="en-US"/>
              <a:t>It's answering routine messages at all hours — conversations that could wait until business hours migrating into evenings and weekends. It's responding instantly, every time, until the client treats it as the baseline. It's over-identifying with the client, where emotional over-investment and compassion fatigue blur the professional line. And it's work that goes unbilled and unbounded — invisible labor that fuels resentment and burnout.</a:t>
            </a:r>
          </a:p>
          <a:p>
            <a:r>
              <a:rPr lang="en-US"/>
              <a:t>No single one feels like a problem in the moment. That's the trap. A late-night text here, an unbilled call there — and one day “available” has become the unspoken expectation you never actually agreed to.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Here's the pivot point of the whole program. Everything we've described isn't just bad for us personally — it maps directly onto our professional responsibilities.</a:t>
            </a:r>
          </a:p>
          <a:p>
            <a:r>
              <a:rPr lang="en-US"/>
              <a:t>Start with competence, Pa.R.P.C. 1.1: exhaustion and digital overload impair the very judgment competent representation requires. Then diligence, Pa.R.P.C. 1.3 — burnout breeds missed deadlines, procrastination, and neglected matters. And impairment: untreated stress, and even digital addiction, can rise to the level of an ethical impairment that triggers real obligations, for ourselves and the colleagues we supervise.</a:t>
            </a:r>
          </a:p>
          <a:p>
            <a:r>
              <a:rPr lang="en-US"/>
              <a:t>So when someone says wellness is “soft stuff,” this is my answer: wellness is not separate from ethical lawyering — it's essential to it. A depleted lawyer is, eventually, a less competent and less diligent lawyer.</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let's tackle the myth head-on. Many of us carry this belief — the myth on screen — that “a good lawyer is always reachable and answers within minutes, day or night.” We never agreed to that rule. We absorbed it.</a:t>
            </a:r>
          </a:p>
          <a:p>
            <a:r>
              <a:rPr lang="en-US"/>
              <a:t>So look at what the Rule actually says. Pa.R.P.C. 1.4 requires us to keep clients reasonably informed and respond promptly to reasonable requests. That's it. Nothing equates “prompt” with “immediate,” or “reasonable” with “24/7.” The comments go further — they contemplate simply acknowledging a request and telling the client when a fuller response is coming.</a:t>
            </a:r>
          </a:p>
          <a:p>
            <a:r>
              <a:rPr lang="en-US"/>
              <a:t>Read that again: the Rules themselves build in an invitation to manage expectations. The standard is to communicate reasonably, respond promptly, and set clear expectations about how and when you'll be in touch. The ethical floor is far more humane than the myth we've been living by.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There's a flip side worth naming, because technology cuts both ways. Most jurisdictions now read the duty of competence to include the benefits and risks of relevant technology — and that duty actually supports boundaries rather than undermining them.</a:t>
            </a:r>
          </a:p>
          <a:p>
            <a:r>
              <a:rPr lang="en-US"/>
              <a:t>It means three things. Understand the tools: know how your communication and case-management systems really work, and where they create noise. Control the channels: competence includes configuring your notifications, not letting them configure you. And protect confidentiality: after-hours replies on personal devices and consumer apps raise genuine privilege and data-security risks.</a:t>
            </a:r>
          </a:p>
          <a:p>
            <a:r>
              <a:rPr lang="en-US"/>
              <a:t>So the same duty some people invoke to justify being always-on actually points the other way. Technological competence means being deliberate about your tools — and deliberate is the opposite of reactive.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Here's the highest-leverage move in the whole program: start at the beginning. The best time to set a boundary is before the relationship has any bad habits — at intake.</a:t>
            </a:r>
          </a:p>
          <a:p>
            <a:r>
              <a:rPr lang="en-US"/>
              <a:t>Put it in the engagement letter: spell out communication channels, business hours, and realistic response windows from day one. Have the conversation — walk new clients through what “urgent” really means and how genuine emergencies are handled. Designate the channels so work routes through firm systems, not your personal cell. And define response times you can honor — “within one business day” is a promise you can keep; “instantly” is not.</a:t>
            </a:r>
          </a:p>
          <a:p>
            <a:r>
              <a:rPr lang="en-US"/>
              <a:t>When you set the expectation, you control it. When you don't, the client sets it for you — usually at the worst possible moment. Expectations get set either way; the only question is who does it.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get concrete with daily habits that hold the line. None of these require permission from anyone — you can start tomorrow.</a:t>
            </a:r>
          </a:p>
          <a:p>
            <a:r>
              <a:rPr lang="en-US"/>
              <a:t>Time-block deep work: protect distraction-free hours for drafting and analysis. Use auto-responses to acknowledge after-hours messages and name the next response time. Schedule do-not-disturb to silence non-urgent alerts on nights and weekends. Tame your notifications — turn off badges and pings you don't truly need. Separate work from life by keeping client communication off personal devices. And build in recovery: real breaks, movement, sleep, time genuinely offline.</a:t>
            </a:r>
          </a:p>
          <a:p>
            <a:r>
              <a:rPr lang="en-US"/>
              <a:t>Pick one — I mean that. Don't try to adopt all six this week; that's a recipe for abandoning all six. Choose the one that would give you the most relief, run it for a week, and let it prove itself.</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lift our eyes to the horizon, because the legal landscape itself is shifting. Several countries now give workers an actual right to refuse after-hours contact. And here in the U.S., employers face growing wage-and-hour and burnout exposure from these “pinged after dark” cultures.</a:t>
            </a:r>
          </a:p>
          <a:p>
            <a:r>
              <a:rPr lang="en-US"/>
              <a:t>The takeaway to underline: boundaries aren't just self-care anymore — they're becoming a risk-management expectation. Disconnecting is starting to look less like a luxury and more like a discipline, even a legal one. For a profession that has long worn long hours as a badge of honor, that's a real cultural shift.</a:t>
            </a:r>
          </a:p>
          <a:p>
            <a:r>
              <a:rPr lang="en-US"/>
              <a:t>And culture change starts the way it always does — with permission, and with modeling, from the top. Which is exactly where we go next.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Here's the truth: you can't fully solve this one alone. Boundaries are a team sport.</a:t>
            </a:r>
          </a:p>
          <a:p>
            <a:r>
              <a:rPr lang="en-US"/>
              <a:t>Leaders set the tone. When a partner emails at midnight, the associate feels they must answer — so leaders have to model the behavior they want. If it can wait until morning, send it in the morning, or schedule it. Normalize the conversation: make response-time norms and coverage plans explicit, not something whispered about. And watch for warning signs — train teams to notice withdrawal, exhaustion, and overload in colleagues, and respond without stigma.</a:t>
            </a:r>
          </a:p>
          <a:p>
            <a:r>
              <a:rPr lang="en-US"/>
              <a:t>That last point matters most. Untreated stress escalates because people suffer in silence. A culture where it's safe to say “I'm underwater” catches problems before they become crises.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make it personal and small. I don't want you to leave inspired and overwhelmed — I want you to leave with five tiny moves you could finish in one week.</a:t>
            </a:r>
          </a:p>
          <a:p>
            <a:r>
              <a:rPr lang="en-US"/>
              <a:t>One: audit your alerts — list every app that pings you and turn off everything that isn't truly urgent. Two: set your hours — pick a daily client-facing window and a firm shut-down time, and write it down. Three: draft one auto-reply that acknowledges receipt and sets the next response time. Four: tell one client — practice setting an expectation out loud this week. Five: protect one focus block — a recurring, distraction-free hour for your most demanding work.</a:t>
            </a:r>
          </a:p>
          <a:p>
            <a:r>
              <a:rPr lang="en-US"/>
              <a:t>Notice the scale: one audit, one window, one auto-reply, one client, one block. Small, repeatable steps reset expectations far better than one grand gesture you can't sustain.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bring it together — four things to carry out the door.</a:t>
            </a:r>
          </a:p>
          <a:p>
            <a:r>
              <a:rPr lang="en-US"/>
              <a:t>First: wellbeing is an ethics issue. Burnout and digital overload directly threaten competence, diligence, and judgment. Second: the Rules don't demand 24/7 — “reasonable” and “prompt” leave ample room for humane expectations. Third: boundaries start at intake — engagement letters and early conversations prevent boundary creep before it begins. And fourth: sustainability is a practice — daily habits and a supportive culture protect both lawyers and clients.</a:t>
            </a:r>
          </a:p>
          <a:p>
            <a:r>
              <a:rPr lang="en-US"/>
              <a:t>If you remember nothing else: setting a boundary isn't a failure of client service. It's what makes good client service possible over a whole career.</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 truly — for spending this time on something that matters. I'll leave you with the line that sums up the program: set the boundary, protect the lawyer. In the digital age, boundaries aren't a retreat from client service — they're what make sustainable, ethical, high-quality representation possible.</a:t>
            </a:r>
          </a:p>
          <a:p>
            <a:r>
              <a:rPr lang="en-US"/>
              <a:t>And one last, important thing before we open it up. If anything today landed a little too close to home — for you, or for someone you work with — please know that help is confidential and free. Lawyers Concerned for Lawyers of Pennsylvania is available 24/7 at 1-888-999-1941. You don't have to be in crisis to call. Reaching out is the most professional thing you can do.</a:t>
            </a:r>
          </a:p>
          <a:p>
            <a:r>
              <a:rPr lang="en-US"/>
              <a:t>With that — I'd love to take your questions and hear how this looks in your practice.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you leave, I want one number to stay with you longer than any statistic from today: 1-888-999-1941. That's the confidential helpline for Lawyers Concerned for Lawyers of Pennsylvania, and it's answered 24 hours a day, every day of the year.</a:t>
            </a:r>
          </a:p>
          <a:p>
            <a:r>
              <a:rPr lang="en-US"/>
              <a:t>LCL is a free, fully confidential lawyer assistance program for Pennsylvania's lawyers, judges, and law students. It covers everything we talked about — alcohol, drugs, depression, anxiety, and stress — and you don't have to be in crisis to use it. You can call about yourself, or about a colleague you're worried about.</a:t>
            </a:r>
          </a:p>
          <a:p>
            <a:r>
              <a:rPr lang="en-US"/>
              <a:t>So take a photo of this slide before it changes. Save the number in your phone now. Reaching out isn't a sign that you've failed at this profession — it's one of the most professional things you can do. Thank you.</a:t>
            </a:r>
          </a:p>
        </p:txBody>
      </p:sp>
      <p:sp>
        <p:nvSpPr>
          <p:cNvPr id="4" name="Slide Number Placeholder 3"/>
          <p:cNvSpPr>
            <a:spLocks noGrp="1"/>
          </p:cNvSpPr>
          <p:nvPr>
            <p:ph type="sldNum" sz="quarter" idx="10"/>
          </p:nvPr>
        </p:nvSpPr>
        <p:spPr/>
        <p:txBody>
          <a:bodyPr/>
          <a:lstStyle/>
          <a:p>
            <a:fld id="{C4D2E8A1-7B93-4F62-A1D5-2E6F8B0C9A44}" type="slidenum">
              <a:rPr lang="en-US"/>
              <a:t>36</a:t>
            </a:fld>
            <a:endParaRPr lang="en-US"/>
          </a:p>
        </p:txBody>
      </p:sp>
    </p:spTree>
    <p:extLst>
      <p:ext uri="{BB962C8B-B14F-4D97-AF65-F5344CB8AC3E}">
        <p14:creationId xmlns:p14="http://schemas.microsoft.com/office/powerpoint/2010/main" val="1024087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225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FAEDA-49C0-43DA-BF64-A0382A13852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5A17F32-8935-4987-89B5-31EDEA9F2ED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956E965-F3D2-4C46-BEE2-ED5AE8A2B0DB}"/>
              </a:ext>
            </a:extLst>
          </p:cNvPr>
          <p:cNvSpPr>
            <a:spLocks noGrp="1"/>
          </p:cNvSpPr>
          <p:nvPr>
            <p:ph type="dt" sz="half" idx="10"/>
          </p:nvPr>
        </p:nvSpPr>
        <p:spPr/>
        <p:txBody>
          <a:bodyPr/>
          <a:lstStyle/>
          <a:p>
            <a:fld id="{3C633830-2244-49AE-BC4A-47F415C177C6}" type="datetimeFigureOut">
              <a:rPr lang="en-US" smtClean="0"/>
              <a:pPr/>
              <a:t>10/6/2026</a:t>
            </a:fld>
            <a:endParaRPr lang="en-US"/>
          </a:p>
        </p:txBody>
      </p:sp>
      <p:sp>
        <p:nvSpPr>
          <p:cNvPr id="5" name="Footer Placeholder 4">
            <a:extLst>
              <a:ext uri="{FF2B5EF4-FFF2-40B4-BE49-F238E27FC236}">
                <a16:creationId xmlns:a16="http://schemas.microsoft.com/office/drawing/2014/main" id="{FDF5CFFA-CB18-4509-8C27-B8D519CA7D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BB9A1E-6CC6-45E9-BE3A-A0CA202309F0}"/>
              </a:ext>
            </a:extLst>
          </p:cNvPr>
          <p:cNvSpPr>
            <a:spLocks noGrp="1"/>
          </p:cNvSpPr>
          <p:nvPr>
            <p:ph type="sldNum" sz="quarter" idx="12"/>
          </p:nvPr>
        </p:nvSpPr>
        <p:spPr/>
        <p:txBody>
          <a:bodyPr/>
          <a:lstStyle/>
          <a:p>
            <a:fld id="{2AC27A5A-7290-4DE1-BA94-4BE8A8E57DCF}" type="slidenum">
              <a:rPr lang="en-US" smtClean="0"/>
              <a:pPr/>
              <a:t>‹#›</a:t>
            </a:fld>
            <a:endParaRPr lang="en-US"/>
          </a:p>
        </p:txBody>
      </p:sp>
    </p:spTree>
    <p:extLst>
      <p:ext uri="{BB962C8B-B14F-4D97-AF65-F5344CB8AC3E}">
        <p14:creationId xmlns:p14="http://schemas.microsoft.com/office/powerpoint/2010/main" val="221916222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BB98-8C50-4135-88E8-9ED0298673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D6DF11-076A-4130-8F5C-47527EFB73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D73A9-FC18-428D-94DD-5B7ED673996D}"/>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5" name="Footer Placeholder 4">
            <a:extLst>
              <a:ext uri="{FF2B5EF4-FFF2-40B4-BE49-F238E27FC236}">
                <a16:creationId xmlns:a16="http://schemas.microsoft.com/office/drawing/2014/main" id="{A1F390BB-378C-4AA7-8B3F-34A857D15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6E010-FFBD-48A5-8E74-A9CE81E16075}"/>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3460439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0E95C-DD60-4690-BF24-2DEB6909229E}"/>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7B3D752-FF11-4B49-81A3-FF4A0610B66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C9CDD8-22A2-4AAC-BC47-01C7D5842C5F}"/>
              </a:ext>
            </a:extLst>
          </p:cNvPr>
          <p:cNvSpPr>
            <a:spLocks noGrp="1"/>
          </p:cNvSpPr>
          <p:nvPr>
            <p:ph type="dt" sz="half" idx="10"/>
          </p:nvPr>
        </p:nvSpPr>
        <p:spPr/>
        <p:txBody>
          <a:bodyPr/>
          <a:lstStyle/>
          <a:p>
            <a:fld id="{3C633830-2244-49AE-BC4A-47F415C177C6}" type="datetimeFigureOut">
              <a:rPr lang="en-US" smtClean="0"/>
              <a:pPr/>
              <a:t>10/6/2026</a:t>
            </a:fld>
            <a:endParaRPr lang="en-US"/>
          </a:p>
        </p:txBody>
      </p:sp>
      <p:sp>
        <p:nvSpPr>
          <p:cNvPr id="5" name="Footer Placeholder 4">
            <a:extLst>
              <a:ext uri="{FF2B5EF4-FFF2-40B4-BE49-F238E27FC236}">
                <a16:creationId xmlns:a16="http://schemas.microsoft.com/office/drawing/2014/main" id="{B706BC2A-A07D-4309-87AA-D4D1155F48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D7F45-9285-4CEE-8FDD-385DCA0F3AA7}"/>
              </a:ext>
            </a:extLst>
          </p:cNvPr>
          <p:cNvSpPr>
            <a:spLocks noGrp="1"/>
          </p:cNvSpPr>
          <p:nvPr>
            <p:ph type="sldNum" sz="quarter" idx="12"/>
          </p:nvPr>
        </p:nvSpPr>
        <p:spPr/>
        <p:txBody>
          <a:bodyPr/>
          <a:lstStyle/>
          <a:p>
            <a:fld id="{2AC27A5A-7290-4DE1-BA94-4BE8A8E57DCF}" type="slidenum">
              <a:rPr lang="en-US" smtClean="0"/>
              <a:pPr/>
              <a:t>‹#›</a:t>
            </a:fld>
            <a:endParaRPr lang="en-US"/>
          </a:p>
        </p:txBody>
      </p:sp>
    </p:spTree>
    <p:extLst>
      <p:ext uri="{BB962C8B-B14F-4D97-AF65-F5344CB8AC3E}">
        <p14:creationId xmlns:p14="http://schemas.microsoft.com/office/powerpoint/2010/main" val="70185468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03338-9D53-42A2-B1D8-91FEF6895C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F7C085-88F6-4044-AE34-4AE18EC8233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4F9BA9-AFE2-43C5-B622-3E29FF90FE04}"/>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711EB5-3D94-4CDA-B3AC-09DB8C0E6C77}"/>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6" name="Footer Placeholder 5">
            <a:extLst>
              <a:ext uri="{FF2B5EF4-FFF2-40B4-BE49-F238E27FC236}">
                <a16:creationId xmlns:a16="http://schemas.microsoft.com/office/drawing/2014/main" id="{DE108E4D-8218-497F-A3BB-5A23A5BC13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8F6518-F042-4FE2-8A2C-851D3CBE8292}"/>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1186614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E273-30A6-4E63-BC25-3BBC5F0B3392}"/>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61F829-62C0-4700-8DD7-591FF2E5F48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3631D8F-7091-46C8-91EF-6C9C9BB6827F}"/>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F5950E-E2D7-47FC-BF89-9D3B2263C70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746A8D8-2834-4D30-A2E8-391A05D2F66C}"/>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5DD484-1891-4BFB-B9B5-100FDC84FE9E}"/>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8" name="Footer Placeholder 7">
            <a:extLst>
              <a:ext uri="{FF2B5EF4-FFF2-40B4-BE49-F238E27FC236}">
                <a16:creationId xmlns:a16="http://schemas.microsoft.com/office/drawing/2014/main" id="{051E745E-E07F-47E4-8CEB-DD5583365D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A75D92-125F-447A-8A8A-6CAC3FE86F82}"/>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179801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C7ECF-7970-4C3E-AAF9-E2B884A717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B5C100-1384-4821-BE2D-C75CF07C9C32}"/>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4" name="Footer Placeholder 3">
            <a:extLst>
              <a:ext uri="{FF2B5EF4-FFF2-40B4-BE49-F238E27FC236}">
                <a16:creationId xmlns:a16="http://schemas.microsoft.com/office/drawing/2014/main" id="{9A78E302-5084-4C52-8B26-3109492942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C8C84A-DB0A-4B24-A6CA-6DB9A3E4F7F9}"/>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3680178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091A9-0D40-45FB-AB85-C8298B36CFF0}"/>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3" name="Footer Placeholder 2">
            <a:extLst>
              <a:ext uri="{FF2B5EF4-FFF2-40B4-BE49-F238E27FC236}">
                <a16:creationId xmlns:a16="http://schemas.microsoft.com/office/drawing/2014/main" id="{A0F86C83-4D2E-4B03-A297-70AD6C9D5B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C064F5-5851-4F55-9AA1-0DB1C1C3C2CE}"/>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311778346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F248-0C05-4C0C-B48D-D0DB88EDB7F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373F37E-B166-43DC-AF89-637A72E1431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EF8CDA-1DA3-460A-8571-146EDF3CB5BD}"/>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43ECA8C-E6C5-4F38-A8F0-19490C5E829E}"/>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6" name="Footer Placeholder 5">
            <a:extLst>
              <a:ext uri="{FF2B5EF4-FFF2-40B4-BE49-F238E27FC236}">
                <a16:creationId xmlns:a16="http://schemas.microsoft.com/office/drawing/2014/main" id="{C2E23EA3-7421-4AFC-876D-E171F4596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FA5E85-5BDA-4AF7-BAA2-21040C7E2E1B}"/>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3645368518"/>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86C92-F94E-4A45-A337-CA83A458A6A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3984AF7-4BDA-4669-98BF-A3BBA9334990}"/>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06DEEE3-E09B-4320-BF96-A756447B74B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E102E50-1EB6-45FA-9482-84FB1D7B60F9}"/>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6" name="Footer Placeholder 5">
            <a:extLst>
              <a:ext uri="{FF2B5EF4-FFF2-40B4-BE49-F238E27FC236}">
                <a16:creationId xmlns:a16="http://schemas.microsoft.com/office/drawing/2014/main" id="{1CA24DDB-BEE5-4C46-B537-800CF5B415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4A9737-2D4B-411C-98B7-8556B137B537}"/>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1734427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F13E-A530-4932-99CB-DC5C375FA9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746A24-6BC0-4407-8738-42562C1682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67663E-E7F6-4E60-A3FA-268127648A00}"/>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5" name="Footer Placeholder 4">
            <a:extLst>
              <a:ext uri="{FF2B5EF4-FFF2-40B4-BE49-F238E27FC236}">
                <a16:creationId xmlns:a16="http://schemas.microsoft.com/office/drawing/2014/main" id="{C1E01493-0E1C-45D0-97A8-510F1A213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00FDCE-8DB6-4BB4-A15E-44046F2584E8}"/>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270529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2C888B-830C-456B-9BD0-5D64FE6B5221}"/>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3FD1A7-2243-4178-8464-ACB19BB1D46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40826E-B235-4ED3-B8EF-7DF07150DDF2}"/>
              </a:ext>
            </a:extLst>
          </p:cNvPr>
          <p:cNvSpPr>
            <a:spLocks noGrp="1"/>
          </p:cNvSpPr>
          <p:nvPr>
            <p:ph type="dt" sz="half" idx="10"/>
          </p:nvPr>
        </p:nvSpPr>
        <p:spPr/>
        <p:txBody>
          <a:bodyPr/>
          <a:lstStyle/>
          <a:p>
            <a:fld id="{3C633830-2244-49AE-BC4A-47F415C177C6}" type="datetimeFigureOut">
              <a:rPr lang="en-US" smtClean="0"/>
              <a:t>10/6/2026</a:t>
            </a:fld>
            <a:endParaRPr lang="en-US"/>
          </a:p>
        </p:txBody>
      </p:sp>
      <p:sp>
        <p:nvSpPr>
          <p:cNvPr id="5" name="Footer Placeholder 4">
            <a:extLst>
              <a:ext uri="{FF2B5EF4-FFF2-40B4-BE49-F238E27FC236}">
                <a16:creationId xmlns:a16="http://schemas.microsoft.com/office/drawing/2014/main" id="{FFC8843F-05CD-4045-B204-6D4519559F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084A2-31BE-4452-AC9A-E21F9CB1B051}"/>
              </a:ext>
            </a:extLst>
          </p:cNvPr>
          <p:cNvSpPr>
            <a:spLocks noGrp="1"/>
          </p:cNvSpPr>
          <p:nvPr>
            <p:ph type="sldNum" sz="quarter" idx="12"/>
          </p:nvPr>
        </p:nvSpPr>
        <p:spPr/>
        <p:txBody>
          <a:bodyPr/>
          <a:lstStyle/>
          <a:p>
            <a:fld id="{2AC27A5A-7290-4DE1-BA94-4BE8A8E57DCF}" type="slidenum">
              <a:rPr lang="en-US" smtClean="0"/>
              <a:t>‹#›</a:t>
            </a:fld>
            <a:endParaRPr lang="en-US"/>
          </a:p>
        </p:txBody>
      </p:sp>
    </p:spTree>
    <p:extLst>
      <p:ext uri="{BB962C8B-B14F-4D97-AF65-F5344CB8AC3E}">
        <p14:creationId xmlns:p14="http://schemas.microsoft.com/office/powerpoint/2010/main" val="239026777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7367556"/>
      </p:ext>
    </p:extLst>
  </p:cSld>
  <p:clrMap bg1="lt1" tx1="dk1" bg2="lt2" tx2="dk2" accent1="accent1" accent2="accent2" accent3="accent3" accent4="accent4" accent5="accent5" accent6="accent6" hlink="hlink" folHlink="folHlink"/>
  <p:sldLayoutIdLst>
    <p:sldLayoutId id="2147483649" r:id="rId1"/>
    <p:sldLayoutId id="2147483662"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6C8DFC-B6E6-43A0-B83B-8D00E7CC84D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186096-B618-472E-AC68-8D8937FD9F4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7674D-68E6-438F-8078-88131C47F63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633830-2244-49AE-BC4A-47F415C177C6}" type="datetimeFigureOut">
              <a:rPr lang="en-US" smtClean="0"/>
              <a:pPr/>
              <a:t>10/6/2026</a:t>
            </a:fld>
            <a:endParaRPr lang="en-US"/>
          </a:p>
        </p:txBody>
      </p:sp>
      <p:sp>
        <p:nvSpPr>
          <p:cNvPr id="5" name="Footer Placeholder 4">
            <a:extLst>
              <a:ext uri="{FF2B5EF4-FFF2-40B4-BE49-F238E27FC236}">
                <a16:creationId xmlns:a16="http://schemas.microsoft.com/office/drawing/2014/main" id="{092AA6B6-A1FC-4A5C-9C60-EB92C11AEC9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95C02F-D13A-4511-BB5B-E7B924CAC11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AC27A5A-7290-4DE1-BA94-4BE8A8E57DCF}" type="slidenum">
              <a:rPr lang="en-US" smtClean="0"/>
              <a:pPr/>
              <a:t>‹#›</a:t>
            </a:fld>
            <a:endParaRPr lang="en-US"/>
          </a:p>
        </p:txBody>
      </p:sp>
    </p:spTree>
    <p:extLst>
      <p:ext uri="{BB962C8B-B14F-4D97-AF65-F5344CB8AC3E}">
        <p14:creationId xmlns:p14="http://schemas.microsoft.com/office/powerpoint/2010/main" val="312871403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lclpa.or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21.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7.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4F7FA"/>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14B8A6"/>
          </a:solidFill>
          <a:ln/>
        </p:spPr>
        <p:txBody>
          <a:bodyPr/>
          <a:lstStyle/>
          <a:p>
            <a:endParaRPr lang="en-US"/>
          </a:p>
        </p:txBody>
      </p:sp>
      <p:sp>
        <p:nvSpPr>
          <p:cNvPr id="3" name="Text 1"/>
          <p:cNvSpPr/>
          <p:nvPr/>
        </p:nvSpPr>
        <p:spPr>
          <a:xfrm>
            <a:off x="731520" y="960120"/>
            <a:ext cx="4937760" cy="320040"/>
          </a:xfrm>
          <a:prstGeom prst="rect">
            <a:avLst/>
          </a:prstGeom>
          <a:noFill/>
          <a:ln/>
        </p:spPr>
        <p:txBody>
          <a:bodyPr wrap="square" lIns="0" tIns="0" rIns="0" bIns="0" rtlCol="0" anchor="ctr"/>
          <a:lstStyle/>
          <a:p>
            <a:pPr marL="0" indent="0">
              <a:buNone/>
            </a:pPr>
            <a:r>
              <a:rPr lang="en-US" sz="1250" b="1" kern="0" spc="300">
                <a:solidFill>
                  <a:srgbClr val="0F766E"/>
                </a:solidFill>
                <a:latin typeface="Trebuchet MS" pitchFamily="34" charset="0"/>
                <a:ea typeface="Trebuchet MS" pitchFamily="34" charset="-122"/>
                <a:cs typeface="Trebuchet MS" pitchFamily="34" charset="-120"/>
              </a:rPr>
              <a:t>ETHICS  CLE  ·  ATTORNEY WELLNESS &amp; MENTAL HEALTH</a:t>
            </a:r>
            <a:endParaRPr lang="en-US" sz="1250"/>
          </a:p>
        </p:txBody>
      </p:sp>
      <p:sp>
        <p:nvSpPr>
          <p:cNvPr id="4" name="Text 2"/>
          <p:cNvSpPr/>
          <p:nvPr/>
        </p:nvSpPr>
        <p:spPr>
          <a:xfrm>
            <a:off x="785308" y="1431329"/>
            <a:ext cx="4937760" cy="914400"/>
          </a:xfrm>
          <a:prstGeom prst="rect">
            <a:avLst/>
          </a:prstGeom>
          <a:noFill/>
          <a:ln/>
        </p:spPr>
        <p:txBody>
          <a:bodyPr wrap="square" lIns="0" tIns="0" rIns="0" bIns="0" rtlCol="0" anchor="ctr"/>
          <a:lstStyle/>
          <a:p>
            <a:pPr marL="0" indent="0">
              <a:buNone/>
            </a:pPr>
            <a:r>
              <a:rPr lang="en-US" sz="4800" b="1">
                <a:solidFill>
                  <a:srgbClr val="16212E"/>
                </a:solidFill>
                <a:latin typeface="Trebuchet MS" pitchFamily="34" charset="0"/>
                <a:ea typeface="Trebuchet MS" pitchFamily="34" charset="-122"/>
                <a:cs typeface="Trebuchet MS" pitchFamily="34" charset="-120"/>
              </a:rPr>
              <a:t>Drawing the Line</a:t>
            </a:r>
            <a:endParaRPr lang="en-US" sz="4800"/>
          </a:p>
        </p:txBody>
      </p:sp>
      <p:sp>
        <p:nvSpPr>
          <p:cNvPr id="5" name="Text 3"/>
          <p:cNvSpPr/>
          <p:nvPr/>
        </p:nvSpPr>
        <p:spPr>
          <a:xfrm>
            <a:off x="731520" y="2395728"/>
            <a:ext cx="4937760" cy="548640"/>
          </a:xfrm>
          <a:prstGeom prst="rect">
            <a:avLst/>
          </a:prstGeom>
          <a:noFill/>
          <a:ln/>
        </p:spPr>
        <p:txBody>
          <a:bodyPr wrap="square" lIns="0" tIns="0" rIns="0" bIns="0" rtlCol="0" anchor="ctr"/>
          <a:lstStyle/>
          <a:p>
            <a:pPr marL="0" indent="0">
              <a:buNone/>
            </a:pPr>
            <a:r>
              <a:rPr lang="en-US" sz="2200" dirty="0">
                <a:solidFill>
                  <a:srgbClr val="0F766E"/>
                </a:solidFill>
                <a:latin typeface="Trebuchet MS" pitchFamily="34" charset="0"/>
                <a:ea typeface="Trebuchet MS" pitchFamily="34" charset="-122"/>
                <a:cs typeface="Trebuchet MS" pitchFamily="34" charset="-120"/>
              </a:rPr>
              <a:t>Setting client boundaries in the digital age</a:t>
            </a:r>
            <a:endParaRPr lang="en-US" sz="2200" dirty="0"/>
          </a:p>
        </p:txBody>
      </p:sp>
      <p:sp>
        <p:nvSpPr>
          <p:cNvPr id="6" name="Text 4"/>
          <p:cNvSpPr/>
          <p:nvPr/>
        </p:nvSpPr>
        <p:spPr>
          <a:xfrm>
            <a:off x="731520" y="3063240"/>
            <a:ext cx="4937760" cy="548640"/>
          </a:xfrm>
          <a:prstGeom prst="rect">
            <a:avLst/>
          </a:prstGeom>
          <a:noFill/>
          <a:ln/>
        </p:spPr>
        <p:txBody>
          <a:bodyPr wrap="square" lIns="0" tIns="0" rIns="0" bIns="0" rtlCol="0" anchor="ctr"/>
          <a:lstStyle/>
          <a:p>
            <a:pPr marL="0" indent="0">
              <a:buNone/>
            </a:pPr>
            <a:endParaRPr lang="en-US" sz="1400"/>
          </a:p>
        </p:txBody>
      </p:sp>
      <p:sp>
        <p:nvSpPr>
          <p:cNvPr id="11" name="Presenter"/>
          <p:cNvSpPr/>
          <p:nvPr/>
        </p:nvSpPr>
        <p:spPr>
          <a:xfrm>
            <a:off x="731520" y="3421553"/>
            <a:ext cx="4937760" cy="589459"/>
          </a:xfrm>
          <a:prstGeom prst="rect">
            <a:avLst/>
          </a:prstGeom>
          <a:noFill/>
          <a:ln/>
        </p:spPr>
        <p:txBody>
          <a:bodyPr wrap="square" lIns="0" tIns="0" rIns="0" bIns="0" rtlCol="0" anchor="ctr"/>
          <a:lstStyle/>
          <a:p>
            <a:r>
              <a:rPr lang="en-US" sz="1250" b="1" kern="0" spc="300" dirty="0">
                <a:solidFill>
                  <a:srgbClr val="0F766E"/>
                </a:solidFill>
                <a:latin typeface="Trebuchet MS"/>
                <a:ea typeface="Trebuchet MS" pitchFamily="34" charset="-122"/>
                <a:cs typeface="Trebuchet MS" pitchFamily="34" charset="-120"/>
              </a:rPr>
              <a:t>PRESENTED BY</a:t>
            </a:r>
            <a:endParaRPr lang="en-US" sz="2800" dirty="0">
              <a:solidFill>
                <a:srgbClr val="000000"/>
              </a:solidFill>
              <a:latin typeface="Trebuchet MS"/>
              <a:ea typeface="Calibri"/>
              <a:cs typeface="Calibri"/>
            </a:endParaRPr>
          </a:p>
          <a:p>
            <a:r>
              <a:rPr lang="en-US" sz="2800" b="1" dirty="0">
                <a:solidFill>
                  <a:srgbClr val="16212E"/>
                </a:solidFill>
                <a:latin typeface="Trebuchet MS"/>
                <a:ea typeface="Trebuchet MS" pitchFamily="34" charset="-122"/>
                <a:cs typeface="Trebuchet MS" pitchFamily="34" charset="-120"/>
              </a:rPr>
              <a:t>Brian S. Quinn, Esquire</a:t>
            </a:r>
            <a:endParaRPr lang="en-US" sz="2800" dirty="0">
              <a:latin typeface="Trebuchet MS"/>
              <a:ea typeface="Calibri"/>
              <a:cs typeface="Calibri"/>
            </a:endParaRPr>
          </a:p>
        </p:txBody>
      </p:sp>
      <p:sp>
        <p:nvSpPr>
          <p:cNvPr id="7" name="Shape 5"/>
          <p:cNvSpPr/>
          <p:nvPr/>
        </p:nvSpPr>
        <p:spPr>
          <a:xfrm>
            <a:off x="731520" y="4550000"/>
            <a:ext cx="4937760" cy="0"/>
          </a:xfrm>
          <a:prstGeom prst="line">
            <a:avLst/>
          </a:prstGeom>
          <a:noFill/>
          <a:ln w="12700">
            <a:solidFill>
              <a:srgbClr val="CBD5E0"/>
            </a:solidFill>
            <a:prstDash val="solid"/>
          </a:ln>
        </p:spPr>
        <p:txBody>
          <a:bodyPr/>
          <a:lstStyle/>
          <a:p>
            <a:endParaRPr lang="en-US"/>
          </a:p>
        </p:txBody>
      </p:sp>
      <p:sp>
        <p:nvSpPr>
          <p:cNvPr id="8" name="Text 6"/>
          <p:cNvSpPr/>
          <p:nvPr/>
        </p:nvSpPr>
        <p:spPr>
          <a:xfrm>
            <a:off x="731520" y="3900474"/>
            <a:ext cx="4937760" cy="1169526"/>
          </a:xfrm>
          <a:prstGeom prst="rect">
            <a:avLst/>
          </a:prstGeom>
          <a:noFill/>
          <a:ln/>
        </p:spPr>
        <p:txBody>
          <a:bodyPr wrap="square" lIns="0" tIns="0" rIns="0" bIns="0" rtlCol="0" anchor="ctr"/>
          <a:lstStyle/>
          <a:p>
            <a:pPr marL="0" indent="0">
              <a:buNone/>
            </a:pPr>
            <a:r>
              <a:rPr lang="en-US" sz="1200">
                <a:solidFill>
                  <a:srgbClr val="64748B"/>
                </a:solidFill>
                <a:latin typeface="Calibri" pitchFamily="34" charset="0"/>
                <a:ea typeface="Calibri" pitchFamily="34" charset="-122"/>
                <a:cs typeface="Calibri" pitchFamily="34" charset="-120"/>
              </a:rPr>
              <a:t>Lawyers Concerned for Lawyers of Pennsylvania  </a:t>
            </a:r>
          </a:p>
          <a:p>
            <a:pPr marL="0" indent="0">
              <a:buNone/>
            </a:pPr>
            <a:r>
              <a:rPr lang="en-US" sz="1200" b="1">
                <a:solidFill>
                  <a:srgbClr val="0F766E"/>
                </a:solidFill>
                <a:latin typeface="Calibri" pitchFamily="34" charset="0"/>
                <a:ea typeface="Calibri" pitchFamily="34" charset="-122"/>
                <a:cs typeface="Calibri" pitchFamily="34" charset="-120"/>
              </a:rPr>
              <a:t>|</a:t>
            </a:r>
          </a:p>
          <a:p>
            <a:pPr marL="0" indent="0">
              <a:buNone/>
            </a:pPr>
            <a:r>
              <a:rPr lang="en-US" sz="1200" b="1">
                <a:solidFill>
                  <a:srgbClr val="0F766E"/>
                </a:solidFill>
                <a:latin typeface="Calibri" pitchFamily="34" charset="0"/>
                <a:ea typeface="Calibri" pitchFamily="34" charset="-122"/>
                <a:cs typeface="Calibri" pitchFamily="34" charset="-120"/>
              </a:rPr>
              <a:t>  A Confidential Lawyer Assistance Program</a:t>
            </a:r>
            <a:endParaRPr lang="en-US" sz="1200"/>
          </a:p>
        </p:txBody>
      </p:sp>
      <p:pic>
        <p:nvPicPr>
          <p:cNvPr id="10" name="Title Photo"/>
          <p:cNvPicPr>
            <a:picLocks noChangeAspect="1"/>
          </p:cNvPicPr>
          <p:nvPr/>
        </p:nvPicPr>
        <p:blipFill>
          <a:blip r:embed="rId3"/>
          <a:srcRect l="5000" r="3311"/>
          <a:stretch>
            <a:fillRect/>
          </a:stretch>
        </p:blipFill>
        <p:spPr>
          <a:xfrm>
            <a:off x="6000000" y="0"/>
            <a:ext cx="3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What Is LCL">
    <p:bg>
      <p:bgPr>
        <a:solidFill>
          <a:srgbClr val="F1F5F9"/>
        </a:solidFill>
        <a:effectLst/>
      </p:bgPr>
    </p:bg>
    <p:spTree>
      <p:nvGrpSpPr>
        <p:cNvPr id="1" name=""/>
        <p:cNvGrpSpPr/>
        <p:nvPr/>
      </p:nvGrpSpPr>
      <p:grpSpPr>
        <a:xfrm>
          <a:off x="0" y="0"/>
          <a:ext cx="0" cy="0"/>
          <a:chOff x="0" y="0"/>
          <a:chExt cx="0" cy="0"/>
        </a:xfrm>
      </p:grpSpPr>
      <p:sp>
        <p:nvSpPr>
          <p:cNvPr id="2" name="Eyebrow"/>
          <p:cNvSpPr txBox="1"/>
          <p:nvPr/>
        </p:nvSpPr>
        <p:spPr>
          <a:xfrm>
            <a:off x="457200" y="384048"/>
            <a:ext cx="8229600" cy="274320"/>
          </a:xfrm>
          <a:prstGeom prst="rect">
            <a:avLst/>
          </a:prstGeom>
          <a:noFill/>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WHO WE ARE</a:t>
            </a:r>
            <a:endParaRPr lang="en-US" sz="1100"/>
          </a:p>
        </p:txBody>
      </p:sp>
      <p:sp>
        <p:nvSpPr>
          <p:cNvPr id="3" name="Title"/>
          <p:cNvSpPr txBox="1"/>
          <p:nvPr/>
        </p:nvSpPr>
        <p:spPr>
          <a:xfrm>
            <a:off x="457200" y="658368"/>
            <a:ext cx="8229600" cy="777240"/>
          </a:xfrm>
          <a:prstGeom prst="rect">
            <a:avLst/>
          </a:prstGeom>
          <a:noFill/>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What Is LCL?</a:t>
            </a:r>
            <a:endParaRPr lang="en-US" sz="3000"/>
          </a:p>
        </p:txBody>
      </p:sp>
      <p:sp>
        <p:nvSpPr>
          <p:cNvPr id="4" name="Card"/>
          <p:cNvSpPr/>
          <p:nvPr/>
        </p:nvSpPr>
        <p:spPr>
          <a:xfrm>
            <a:off x="457200" y="1655064"/>
            <a:ext cx="8229600" cy="29718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Card Bar"/>
          <p:cNvSpPr/>
          <p:nvPr/>
        </p:nvSpPr>
        <p:spPr>
          <a:xfrm>
            <a:off x="457200" y="1655064"/>
            <a:ext cx="64008" cy="2971800"/>
          </a:xfrm>
          <a:prstGeom prst="rect">
            <a:avLst/>
          </a:prstGeom>
          <a:solidFill>
            <a:srgbClr val="14B8A6"/>
          </a:solidFill>
          <a:ln/>
        </p:spPr>
        <p:txBody>
          <a:bodyPr/>
          <a:lstStyle/>
          <a:p>
            <a:endParaRPr lang="en-US"/>
          </a:p>
        </p:txBody>
      </p:sp>
      <p:sp>
        <p:nvSpPr>
          <p:cNvPr id="6" name="Icon Circle"/>
          <p:cNvSpPr/>
          <p:nvPr/>
        </p:nvSpPr>
        <p:spPr>
          <a:xfrm>
            <a:off x="762000" y="1971040"/>
            <a:ext cx="640080" cy="640080"/>
          </a:xfrm>
          <a:prstGeom prst="ellipse">
            <a:avLst/>
          </a:prstGeom>
          <a:solidFill>
            <a:srgbClr val="CCFBF1"/>
          </a:solidFill>
          <a:ln/>
        </p:spPr>
        <p:txBody>
          <a:bodyPr/>
          <a:lstStyle/>
          <a:p>
            <a:endParaRPr lang="en-US"/>
          </a:p>
        </p:txBody>
      </p:sp>
      <p:pic>
        <p:nvPicPr>
          <p:cNvPr id="7" name="Icon" descr="heart"/>
          <p:cNvPicPr>
            <a:picLocks noChangeAspect="1"/>
          </p:cNvPicPr>
          <p:nvPr/>
        </p:nvPicPr>
        <p:blipFill>
          <a:blip r:embed="rId3"/>
          <a:stretch>
            <a:fillRect/>
          </a:stretch>
        </p:blipFill>
        <p:spPr>
          <a:xfrm>
            <a:off x="912900" y="2121940"/>
            <a:ext cx="338280" cy="338280"/>
          </a:xfrm>
          <a:prstGeom prst="rect">
            <a:avLst/>
          </a:prstGeom>
        </p:spPr>
      </p:pic>
      <p:sp>
        <p:nvSpPr>
          <p:cNvPr id="8" name="Mission Heading"/>
          <p:cNvSpPr txBox="1"/>
          <p:nvPr/>
        </p:nvSpPr>
        <p:spPr>
          <a:xfrm>
            <a:off x="1600200" y="2011040"/>
            <a:ext cx="6800400" cy="411480"/>
          </a:xfrm>
          <a:prstGeom prst="rect">
            <a:avLst/>
          </a:prstGeom>
          <a:noFill/>
        </p:spPr>
        <p:txBody>
          <a:bodyPr wrap="square" lIns="0" tIns="0" rIns="0" bIns="0" rtlCol="0" anchor="ctr"/>
          <a:lstStyle/>
          <a:p>
            <a:pPr marL="0" indent="0">
              <a:buNone/>
            </a:pPr>
            <a:r>
              <a:rPr lang="en-US" sz="1600" b="1">
                <a:solidFill>
                  <a:srgbClr val="16212E"/>
                </a:solidFill>
                <a:latin typeface="Trebuchet MS" pitchFamily="34" charset="0"/>
                <a:ea typeface="Trebuchet MS" pitchFamily="34" charset="-122"/>
                <a:cs typeface="Trebuchet MS" pitchFamily="34" charset="-120"/>
              </a:rPr>
              <a:t>Our mission</a:t>
            </a:r>
            <a:endParaRPr lang="en-US" sz="1600"/>
          </a:p>
        </p:txBody>
      </p:sp>
      <p:sp>
        <p:nvSpPr>
          <p:cNvPr id="9" name="Mission Body"/>
          <p:cNvSpPr txBox="1"/>
          <p:nvPr/>
        </p:nvSpPr>
        <p:spPr>
          <a:xfrm>
            <a:off x="762000" y="2727960"/>
            <a:ext cx="7620000" cy="1706880"/>
          </a:xfrm>
          <a:prstGeom prst="rect">
            <a:avLst/>
          </a:prstGeom>
          <a:noFill/>
        </p:spPr>
        <p:txBody>
          <a:bodyPr wrap="square" lIns="0" tIns="0" rIns="0" bIns="0" rtlCol="0" anchor="t"/>
          <a:lstStyle/>
          <a:p>
            <a:pPr marL="0" indent="0">
              <a:lnSpc>
                <a:spcPct val="120000"/>
              </a:lnSpc>
              <a:buNone/>
            </a:pPr>
            <a:r>
              <a:rPr lang="en-US" sz="1500">
                <a:solidFill>
                  <a:srgbClr val="334155"/>
                </a:solidFill>
                <a:latin typeface="Calibri" pitchFamily="34" charset="0"/>
                <a:ea typeface="Calibri" pitchFamily="34" charset="-122"/>
                <a:cs typeface="Calibri" pitchFamily="34" charset="-120"/>
              </a:rPr>
              <a:t>To provide a caring peer assistance program to save the lives and restore the health and professional competence of lawyers, members of their families, judges, and law students who are at risk as a result of alcohol and drug use, gambling, depression, or other serious mental illness — carried out through confidential helpline services, volunteer support, and education.</a:t>
            </a:r>
            <a:endParaRPr lang="en-US" sz="1500"/>
          </a:p>
        </p:txBody>
      </p:sp>
      <p:sp>
        <p:nvSpPr>
          <p:cNvPr id="30"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1"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2C59AF38-2A84-4204-99DD-C23C748E3531}" type="slidenum">
              <a:rPr lang="en-US" sz="850">
                <a:solidFill>
                  <a:srgbClr val="64748B"/>
                </a:solidFill>
                <a:latin typeface="Calibri" pitchFamily="34" charset="0"/>
                <a:ea typeface="Calibri" pitchFamily="34" charset="-122"/>
                <a:cs typeface="Calibri" pitchFamily="34" charset="-120"/>
              </a:rPr>
              <a:t>2</a:t>
            </a:fld>
            <a:endParaRPr lang="en-US" sz="85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LCL Services">
    <p:bg>
      <p:bgPr>
        <a:solidFill>
          <a:srgbClr val="F1F5F9"/>
        </a:solidFill>
        <a:effectLst/>
      </p:bgPr>
    </p:bg>
    <p:spTree>
      <p:nvGrpSpPr>
        <p:cNvPr id="1" name=""/>
        <p:cNvGrpSpPr/>
        <p:nvPr/>
      </p:nvGrpSpPr>
      <p:grpSpPr>
        <a:xfrm>
          <a:off x="0" y="0"/>
          <a:ext cx="0" cy="0"/>
          <a:chOff x="0" y="0"/>
          <a:chExt cx="0" cy="0"/>
        </a:xfrm>
      </p:grpSpPr>
      <p:sp>
        <p:nvSpPr>
          <p:cNvPr id="2" name="Eyebrow"/>
          <p:cNvSpPr txBox="1"/>
          <p:nvPr/>
        </p:nvSpPr>
        <p:spPr>
          <a:xfrm>
            <a:off x="457200" y="384048"/>
            <a:ext cx="8229600" cy="274320"/>
          </a:xfrm>
          <a:prstGeom prst="rect">
            <a:avLst/>
          </a:prstGeom>
          <a:noFill/>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WHAT LCL OFFERS</a:t>
            </a:r>
            <a:endParaRPr lang="en-US" sz="1100"/>
          </a:p>
        </p:txBody>
      </p:sp>
      <p:sp>
        <p:nvSpPr>
          <p:cNvPr id="3" name="Title"/>
          <p:cNvSpPr txBox="1"/>
          <p:nvPr/>
        </p:nvSpPr>
        <p:spPr>
          <a:xfrm>
            <a:off x="457200" y="658368"/>
            <a:ext cx="8229600" cy="620000"/>
          </a:xfrm>
          <a:prstGeom prst="rect">
            <a:avLst/>
          </a:prstGeom>
          <a:noFill/>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Free, Confidential Support</a:t>
            </a:r>
            <a:endParaRPr lang="en-US" sz="3000"/>
          </a:p>
        </p:txBody>
      </p:sp>
      <p:sp>
        <p:nvSpPr>
          <p:cNvPr id="4" name="Subtitle"/>
          <p:cNvSpPr txBox="1"/>
          <p:nvPr/>
        </p:nvSpPr>
        <p:spPr>
          <a:xfrm>
            <a:off x="457200" y="1350000"/>
            <a:ext cx="8229600" cy="300000"/>
          </a:xfrm>
          <a:prstGeom prst="rect">
            <a:avLst/>
          </a:prstGeom>
          <a:noFill/>
        </p:spPr>
        <p:txBody>
          <a:bodyPr wrap="square" lIns="0" tIns="0" rIns="0" bIns="0" rtlCol="0" anchor="ctr"/>
          <a:lstStyle/>
          <a:p>
            <a:pPr marL="0" indent="0">
              <a:buNone/>
            </a:pPr>
            <a:r>
              <a:rPr lang="en-US" sz="1250">
                <a:solidFill>
                  <a:srgbClr val="334155"/>
                </a:solidFill>
                <a:latin typeface="Calibri" pitchFamily="34" charset="0"/>
                <a:ea typeface="Calibri" pitchFamily="34" charset="-122"/>
                <a:cs typeface="Calibri" pitchFamily="34" charset="-120"/>
              </a:rPr>
              <a:t>All services are free, confidential, non-judgmental, and non-obligatory.</a:t>
            </a:r>
            <a:endParaRPr lang="en-US" sz="1250"/>
          </a:p>
        </p:txBody>
      </p:sp>
      <p:sp>
        <p:nvSpPr>
          <p:cNvPr id="5" name="Services Card"/>
          <p:cNvSpPr/>
          <p:nvPr/>
        </p:nvSpPr>
        <p:spPr>
          <a:xfrm>
            <a:off x="457200" y="1806000"/>
            <a:ext cx="4754880" cy="2724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6" name="Services Card Bar"/>
          <p:cNvSpPr/>
          <p:nvPr/>
        </p:nvSpPr>
        <p:spPr>
          <a:xfrm>
            <a:off x="457200" y="1806000"/>
            <a:ext cx="64008" cy="2724000"/>
          </a:xfrm>
          <a:prstGeom prst="rect">
            <a:avLst/>
          </a:prstGeom>
          <a:solidFill>
            <a:srgbClr val="14B8A6"/>
          </a:solidFill>
          <a:ln/>
        </p:spPr>
        <p:txBody>
          <a:bodyPr/>
          <a:lstStyle/>
          <a:p>
            <a:endParaRPr lang="en-US"/>
          </a:p>
        </p:txBody>
      </p:sp>
      <p:sp>
        <p:nvSpPr>
          <p:cNvPr id="7" name="Services Heading"/>
          <p:cNvSpPr txBox="1"/>
          <p:nvPr/>
        </p:nvSpPr>
        <p:spPr>
          <a:xfrm>
            <a:off x="749300" y="2007000"/>
            <a:ext cx="4170000" cy="360000"/>
          </a:xfrm>
          <a:prstGeom prst="rect">
            <a:avLst/>
          </a:prstGeom>
          <a:noFill/>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What LCL offers</a:t>
            </a:r>
            <a:endParaRPr lang="en-US" sz="1450"/>
          </a:p>
        </p:txBody>
      </p:sp>
      <p:sp>
        <p:nvSpPr>
          <p:cNvPr id="8" name="Services List"/>
          <p:cNvSpPr txBox="1"/>
          <p:nvPr/>
        </p:nvSpPr>
        <p:spPr>
          <a:xfrm>
            <a:off x="749300" y="2480000"/>
            <a:ext cx="4170000" cy="1980000"/>
          </a:xfrm>
          <a:prstGeom prst="rect">
            <a:avLst/>
          </a:prstGeom>
          <a:noFill/>
        </p:spPr>
        <p:txBody>
          <a:bodyPr wrap="square" lIns="0" tIns="0" rIns="0" bIns="0" rtlCol="0" anchor="t"/>
          <a:lstStyle/>
          <a:p>
            <a:pPr marL="228600" indent="-228600">
              <a:spcAft>
                <a:spcPts val="700"/>
              </a:spcAft>
              <a:buClr>
                <a:srgbClr val="0F766E"/>
              </a:buClr>
              <a:buFont typeface="Arial" pitchFamily="34" charset="0"/>
              <a:buChar char="•"/>
            </a:pPr>
            <a:r>
              <a:rPr lang="en-US" sz="1200">
                <a:solidFill>
                  <a:srgbClr val="334155"/>
                </a:solidFill>
                <a:latin typeface="Calibri" pitchFamily="34" charset="0"/>
                <a:ea typeface="Calibri" pitchFamily="34" charset="-122"/>
                <a:cs typeface="Calibri" pitchFamily="34" charset="-120"/>
              </a:rPr>
              <a:t>Free information and literature</a:t>
            </a:r>
          </a:p>
          <a:p>
            <a:pPr marL="228600" indent="-228600">
              <a:spcAft>
                <a:spcPts val="700"/>
              </a:spcAft>
              <a:buClr>
                <a:srgbClr val="0F766E"/>
              </a:buClr>
              <a:buFont typeface="Arial" pitchFamily="34" charset="0"/>
              <a:buChar char="•"/>
            </a:pPr>
            <a:r>
              <a:rPr lang="en-US" sz="1200">
                <a:solidFill>
                  <a:srgbClr val="334155"/>
                </a:solidFill>
                <a:latin typeface="Calibri" pitchFamily="34" charset="0"/>
                <a:ea typeface="Calibri" pitchFamily="34" charset="-122"/>
                <a:cs typeface="Calibri" pitchFamily="34" charset="-120"/>
              </a:rPr>
              <a:t>Free evaluation by a healthcare professional</a:t>
            </a:r>
          </a:p>
          <a:p>
            <a:pPr marL="228600" indent="-228600">
              <a:spcAft>
                <a:spcPts val="700"/>
              </a:spcAft>
              <a:buClr>
                <a:srgbClr val="0F766E"/>
              </a:buClr>
              <a:buFont typeface="Arial" pitchFamily="34" charset="0"/>
              <a:buChar char="•"/>
            </a:pPr>
            <a:r>
              <a:rPr lang="en-US" sz="1200">
                <a:solidFill>
                  <a:srgbClr val="334155"/>
                </a:solidFill>
                <a:latin typeface="Calibri" pitchFamily="34" charset="0"/>
                <a:ea typeface="Calibri" pitchFamily="34" charset="-122"/>
                <a:cs typeface="Calibri" pitchFamily="34" charset="-120"/>
              </a:rPr>
              <a:t>Free assistance with interventions</a:t>
            </a:r>
          </a:p>
          <a:p>
            <a:pPr marL="228600" indent="-228600">
              <a:spcAft>
                <a:spcPts val="700"/>
              </a:spcAft>
              <a:buClr>
                <a:srgbClr val="0F766E"/>
              </a:buClr>
              <a:buFont typeface="Arial" pitchFamily="34" charset="0"/>
              <a:buChar char="•"/>
            </a:pPr>
            <a:r>
              <a:rPr lang="en-US" sz="1200">
                <a:solidFill>
                  <a:srgbClr val="334155"/>
                </a:solidFill>
                <a:latin typeface="Calibri" pitchFamily="34" charset="0"/>
                <a:ea typeface="Calibri" pitchFamily="34" charset="-122"/>
                <a:cs typeface="Calibri" pitchFamily="34" charset="-120"/>
              </a:rPr>
              <a:t>Peer support and LCL staff support</a:t>
            </a:r>
          </a:p>
          <a:p>
            <a:pPr marL="228600" indent="-228600">
              <a:spcAft>
                <a:spcPts val="700"/>
              </a:spcAft>
              <a:buClr>
                <a:srgbClr val="0F766E"/>
              </a:buClr>
              <a:buFont typeface="Arial" pitchFamily="34" charset="0"/>
              <a:buChar char="•"/>
            </a:pPr>
            <a:r>
              <a:rPr lang="en-US" sz="1200">
                <a:solidFill>
                  <a:srgbClr val="334155"/>
                </a:solidFill>
                <a:latin typeface="Calibri" pitchFamily="34" charset="0"/>
                <a:ea typeface="Calibri" pitchFamily="34" charset="-122"/>
                <a:cs typeface="Calibri" pitchFamily="34" charset="-120"/>
              </a:rPr>
              <a:t>Lawyer, judge, and law-student support groups</a:t>
            </a:r>
          </a:p>
        </p:txBody>
      </p:sp>
      <p:sp>
        <p:nvSpPr>
          <p:cNvPr id="9" name="Helpline Panel"/>
          <p:cNvSpPr/>
          <p:nvPr/>
        </p:nvSpPr>
        <p:spPr>
          <a:xfrm>
            <a:off x="5410200" y="1806000"/>
            <a:ext cx="3276600" cy="2724000"/>
          </a:xfrm>
          <a:prstGeom prst="roundRect">
            <a:avLst>
              <a:gd name="adj" fmla="val 5000"/>
            </a:avLst>
          </a:prstGeom>
          <a:solidFill>
            <a:srgbClr val="0F2A33"/>
          </a:solidFill>
          <a:ln w="12700">
            <a:solidFill>
              <a:srgbClr val="0F766E"/>
            </a:solidFill>
          </a:ln>
          <a:effectLst>
            <a:outerShdw blurRad="114300" dist="38100" dir="5400000" algn="bl" rotWithShape="0">
              <a:srgbClr val="16212E">
                <a:alpha val="18000"/>
              </a:srgbClr>
            </a:outerShdw>
          </a:effectLst>
        </p:spPr>
        <p:txBody>
          <a:bodyPr lIns="228600" tIns="182880" rIns="228600" bIns="182880" rtlCol="0" anchor="ctr"/>
          <a:lstStyle/>
          <a:p>
            <a:pPr algn="ctr">
              <a:buNone/>
            </a:pPr>
            <a:r>
              <a:rPr lang="en-US" sz="1000" b="1" spc="200">
                <a:solidFill>
                  <a:srgbClr val="5EEAD4"/>
                </a:solidFill>
                <a:latin typeface="Calibri" pitchFamily="34" charset="0"/>
              </a:rPr>
              <a:t>24/7 CONFIDENTIAL HELPLINE</a:t>
            </a:r>
          </a:p>
          <a:p>
            <a:pPr algn="ctr">
              <a:spcBef>
                <a:spcPts val="600"/>
              </a:spcBef>
              <a:buNone/>
            </a:pPr>
            <a:r>
              <a:rPr lang="en-US" sz="2400" b="1">
                <a:solidFill>
                  <a:srgbClr val="FFFFFF"/>
                </a:solidFill>
                <a:latin typeface="Trebuchet MS" pitchFamily="34" charset="0"/>
              </a:rPr>
              <a:t>1-888-999-1941</a:t>
            </a:r>
          </a:p>
          <a:p>
            <a:pPr algn="ctr">
              <a:spcBef>
                <a:spcPts val="300"/>
              </a:spcBef>
              <a:buNone/>
            </a:pPr>
            <a:r>
              <a:rPr lang="en-US" sz="1000">
                <a:solidFill>
                  <a:srgbClr val="CBD5E1"/>
                </a:solidFill>
                <a:latin typeface="Calibri" pitchFamily="34" charset="0"/>
              </a:rPr>
              <a:t>24 hrs./day  ·  7 days/week  ·  365 days/year</a:t>
            </a:r>
          </a:p>
          <a:p>
            <a:pPr algn="ctr">
              <a:spcBef>
                <a:spcPts val="900"/>
              </a:spcBef>
              <a:buNone/>
            </a:pPr>
            <a:r>
              <a:rPr lang="en-US" sz="1050">
                <a:solidFill>
                  <a:srgbClr val="94A3B8"/>
                </a:solidFill>
                <a:latin typeface="Calibri" pitchFamily="34" charset="0"/>
              </a:rPr>
              <a:t>Lawyers Concerned for Lawyers of Pennsylvania</a:t>
            </a:r>
          </a:p>
          <a:p>
            <a:pPr algn="ctr">
              <a:spcBef>
                <a:spcPts val="500"/>
              </a:spcBef>
              <a:buNone/>
            </a:pPr>
            <a:r>
              <a:rPr lang="en-US" sz="1200" b="1">
                <a:solidFill>
                  <a:srgbClr val="5EEAD4"/>
                </a:solidFill>
                <a:latin typeface="Calibri" pitchFamily="34" charset="0"/>
                <a:hlinkClick r:id="rId3"/>
              </a:rPr>
              <a:t>www.lclpa.org</a:t>
            </a:r>
          </a:p>
        </p:txBody>
      </p:sp>
      <p:sp>
        <p:nvSpPr>
          <p:cNvPr id="30"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1"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EBFA4544-3DB0-45EA-9756-E3C0E59B7E8C}" type="slidenum">
              <a:rPr lang="en-US" sz="850">
                <a:solidFill>
                  <a:srgbClr val="64748B"/>
                </a:solidFill>
                <a:latin typeface="Calibri" pitchFamily="34" charset="0"/>
                <a:ea typeface="Calibri" pitchFamily="34" charset="-122"/>
                <a:cs typeface="Calibri" pitchFamily="34" charset="-120"/>
              </a:rPr>
              <a:t>3</a:t>
            </a:fld>
            <a:endParaRPr lang="en-US" sz="8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flyer with a qr code&#10;&#10;AI-generated content may be incorrect.">
            <a:extLst>
              <a:ext uri="{FF2B5EF4-FFF2-40B4-BE49-F238E27FC236}">
                <a16:creationId xmlns:a16="http://schemas.microsoft.com/office/drawing/2014/main" id="{5D3BC22F-7841-59D6-6401-33F2B8278D0B}"/>
              </a:ext>
            </a:extLst>
          </p:cNvPr>
          <p:cNvPicPr>
            <a:picLocks noChangeAspect="1"/>
          </p:cNvPicPr>
          <p:nvPr/>
        </p:nvPicPr>
        <p:blipFill>
          <a:blip r:embed="rId3"/>
          <a:stretch>
            <a:fillRect/>
          </a:stretch>
        </p:blipFill>
        <p:spPr>
          <a:xfrm>
            <a:off x="1351009" y="0"/>
            <a:ext cx="6441982" cy="5143500"/>
          </a:xfrm>
          <a:prstGeom prst="rect">
            <a:avLst/>
          </a:prstGeom>
        </p:spPr>
      </p:pic>
      <p:sp>
        <p:nvSpPr>
          <p:cNvPr id="901" name="Slide Number BG"/>
          <p:cNvSpPr/>
          <p:nvPr/>
        </p:nvSpPr>
        <p:spPr>
          <a:xfrm>
            <a:off x="8320000" y="4810200"/>
            <a:ext cx="366800" cy="310000"/>
          </a:xfrm>
          <a:prstGeom prst="roundRect">
            <a:avLst>
              <a:gd name="adj" fmla="val 45000"/>
            </a:avLst>
          </a:prstGeom>
          <a:solidFill>
            <a:srgbClr val="16212E">
              <a:alpha val="55000"/>
            </a:srgbClr>
          </a:solidFill>
          <a:ln>
            <a:noFill/>
          </a:ln>
        </p:spPr>
        <p:txBody>
          <a:bodyPr/>
          <a:lstStyle/>
          <a:p>
            <a:endParaRPr lang="en-US"/>
          </a:p>
        </p:txBody>
      </p:sp>
      <p:sp>
        <p:nvSpPr>
          <p:cNvPr id="900" name="Slide Number"/>
          <p:cNvSpPr/>
          <p:nvPr/>
        </p:nvSpPr>
        <p:spPr>
          <a:xfrm>
            <a:off x="8320000" y="4828032"/>
            <a:ext cx="366800" cy="274320"/>
          </a:xfrm>
          <a:prstGeom prst="rect">
            <a:avLst/>
          </a:prstGeom>
          <a:noFill/>
          <a:ln/>
        </p:spPr>
        <p:txBody>
          <a:bodyPr wrap="square" lIns="0" tIns="0" rIns="0" bIns="0" rtlCol="0" anchor="ctr"/>
          <a:lstStyle/>
          <a:p>
            <a:pPr marL="0" indent="0" algn="ctr">
              <a:buNone/>
            </a:pPr>
            <a:fld id="{B7C93DB1-4BC0-40D7-804D-11F9ADDE7A75}" type="slidenum">
              <a:rPr lang="en-US" sz="850">
                <a:solidFill>
                  <a:srgbClr val="FFFFFF"/>
                </a:solidFill>
                <a:latin typeface="Calibri" pitchFamily="34" charset="0"/>
                <a:ea typeface="Calibri" pitchFamily="34" charset="-122"/>
                <a:cs typeface="Calibri" pitchFamily="34" charset="-120"/>
              </a:rPr>
              <a:t>4</a:t>
            </a:fld>
            <a:endParaRPr lang="en-US" sz="850"/>
          </a:p>
        </p:txBody>
      </p:sp>
    </p:spTree>
    <p:extLst>
      <p:ext uri="{BB962C8B-B14F-4D97-AF65-F5344CB8AC3E}">
        <p14:creationId xmlns:p14="http://schemas.microsoft.com/office/powerpoint/2010/main" val="2836477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Paralegals and Staff">
    <p:bg>
      <p:bgPr>
        <a:solidFill>
          <a:srgbClr val="F1F5F9"/>
        </a:solidFill>
        <a:effectLst/>
      </p:bgPr>
    </p:bg>
    <p:spTree>
      <p:nvGrpSpPr>
        <p:cNvPr id="1" name=""/>
        <p:cNvGrpSpPr/>
        <p:nvPr/>
      </p:nvGrpSpPr>
      <p:grpSpPr>
        <a:xfrm>
          <a:off x="0" y="0"/>
          <a:ext cx="0" cy="0"/>
          <a:chOff x="0" y="0"/>
          <a:chExt cx="0" cy="0"/>
        </a:xfrm>
      </p:grpSpPr>
      <p:sp>
        <p:nvSpPr>
          <p:cNvPr id="2" name="Eyebrow"/>
          <p:cNvSpPr txBox="1"/>
          <p:nvPr/>
        </p:nvSpPr>
        <p:spPr>
          <a:xfrm>
            <a:off x="457200" y="384048"/>
            <a:ext cx="8229600" cy="274320"/>
          </a:xfrm>
          <a:prstGeom prst="rect">
            <a:avLst/>
          </a:prstGeom>
          <a:noFill/>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PARALEGALS &amp; NON-LAWYER STAFF</a:t>
            </a:r>
            <a:endParaRPr lang="en-US" sz="1100"/>
          </a:p>
        </p:txBody>
      </p:sp>
      <p:sp>
        <p:nvSpPr>
          <p:cNvPr id="3" name="Title"/>
          <p:cNvSpPr txBox="1"/>
          <p:nvPr/>
        </p:nvSpPr>
        <p:spPr>
          <a:xfrm>
            <a:off x="457200" y="658368"/>
            <a:ext cx="8229600" cy="620000"/>
          </a:xfrm>
          <a:prstGeom prst="rect">
            <a:avLst/>
          </a:prstGeom>
          <a:noFill/>
        </p:spPr>
        <p:txBody>
          <a:bodyPr wrap="square" lIns="0" tIns="0" rIns="0" bIns="0" rtlCol="0" anchor="t"/>
          <a:lstStyle/>
          <a:p>
            <a:pPr marL="0" indent="0">
              <a:buNone/>
            </a:pPr>
            <a:r>
              <a:rPr lang="en-US" sz="2800" b="1">
                <a:solidFill>
                  <a:srgbClr val="16212E"/>
                </a:solidFill>
                <a:latin typeface="Trebuchet MS" pitchFamily="34" charset="0"/>
                <a:ea typeface="Trebuchet MS" pitchFamily="34" charset="-122"/>
                <a:cs typeface="Trebuchet MS" pitchFamily="34" charset="-120"/>
              </a:rPr>
              <a:t>Will LCL Help Paralegals and Non-Lawyer Staff?</a:t>
            </a:r>
            <a:endParaRPr lang="en-US" sz="2800"/>
          </a:p>
        </p:txBody>
      </p:sp>
      <p:sp>
        <p:nvSpPr>
          <p:cNvPr id="4" name="Answer Bar"/>
          <p:cNvSpPr/>
          <p:nvPr/>
        </p:nvSpPr>
        <p:spPr>
          <a:xfrm>
            <a:off x="457200" y="1524000"/>
            <a:ext cx="8229600" cy="822960"/>
          </a:xfrm>
          <a:prstGeom prst="roundRect">
            <a:avLst>
              <a:gd name="adj" fmla="val 10000"/>
            </a:avLst>
          </a:prstGeom>
          <a:solidFill>
            <a:srgbClr val="0F766E"/>
          </a:solidFill>
          <a:ln/>
          <a:effectLst>
            <a:outerShdw blurRad="114300" dist="38100" dir="5400000" algn="bl" rotWithShape="0">
              <a:srgbClr val="16212E">
                <a:alpha val="15000"/>
              </a:srgbClr>
            </a:outerShdw>
          </a:effectLst>
        </p:spPr>
        <p:txBody>
          <a:bodyPr lIns="274320" rIns="274320"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Yes — no one is turned away.</a:t>
            </a:r>
            <a:endParaRPr lang="en-US" sz="2400"/>
          </a:p>
        </p:txBody>
      </p:sp>
      <p:sp>
        <p:nvSpPr>
          <p:cNvPr id="5" name="Card L"/>
          <p:cNvSpPr/>
          <p:nvPr/>
        </p:nvSpPr>
        <p:spPr>
          <a:xfrm>
            <a:off x="457200" y="2529840"/>
            <a:ext cx="4041648" cy="140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6" name="Card L Bar"/>
          <p:cNvSpPr/>
          <p:nvPr/>
        </p:nvSpPr>
        <p:spPr>
          <a:xfrm>
            <a:off x="457200" y="2529840"/>
            <a:ext cx="64008" cy="1400000"/>
          </a:xfrm>
          <a:prstGeom prst="rect">
            <a:avLst/>
          </a:prstGeom>
          <a:solidFill>
            <a:srgbClr val="14B8A6"/>
          </a:solidFill>
          <a:ln/>
        </p:spPr>
        <p:txBody>
          <a:bodyPr/>
          <a:lstStyle/>
          <a:p>
            <a:endParaRPr lang="en-US"/>
          </a:p>
        </p:txBody>
      </p:sp>
      <p:sp>
        <p:nvSpPr>
          <p:cNvPr id="7" name="Card L Circle"/>
          <p:cNvSpPr/>
          <p:nvPr/>
        </p:nvSpPr>
        <p:spPr>
          <a:xfrm>
            <a:off x="694944" y="2767584"/>
            <a:ext cx="566928" cy="566928"/>
          </a:xfrm>
          <a:prstGeom prst="ellipse">
            <a:avLst/>
          </a:prstGeom>
          <a:solidFill>
            <a:srgbClr val="CCFBF1"/>
          </a:solidFill>
          <a:ln/>
        </p:spPr>
        <p:txBody>
          <a:bodyPr/>
          <a:lstStyle/>
          <a:p>
            <a:endParaRPr lang="en-US"/>
          </a:p>
        </p:txBody>
      </p:sp>
      <p:pic>
        <p:nvPicPr>
          <p:cNvPr id="8" name="Icon L" descr="people"/>
          <p:cNvPicPr>
            <a:picLocks noChangeAspect="1"/>
          </p:cNvPicPr>
          <p:nvPr/>
        </p:nvPicPr>
        <p:blipFill>
          <a:blip r:embed="rId3"/>
          <a:stretch>
            <a:fillRect/>
          </a:stretch>
        </p:blipFill>
        <p:spPr>
          <a:xfrm>
            <a:off x="822503" y="2895143"/>
            <a:ext cx="311810" cy="311810"/>
          </a:xfrm>
          <a:prstGeom prst="rect">
            <a:avLst/>
          </a:prstGeom>
        </p:spPr>
      </p:pic>
      <p:sp>
        <p:nvSpPr>
          <p:cNvPr id="9" name="Card L Title"/>
          <p:cNvSpPr txBox="1"/>
          <p:nvPr/>
        </p:nvSpPr>
        <p:spPr>
          <a:xfrm>
            <a:off x="1426464" y="2621280"/>
            <a:ext cx="2871216" cy="360000"/>
          </a:xfrm>
          <a:prstGeom prst="rect">
            <a:avLst/>
          </a:prstGeom>
          <a:noFill/>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Services may differ</a:t>
            </a:r>
            <a:endParaRPr lang="en-US" sz="1450"/>
          </a:p>
        </p:txBody>
      </p:sp>
      <p:sp>
        <p:nvSpPr>
          <p:cNvPr id="10" name="Card L Body"/>
          <p:cNvSpPr txBox="1"/>
          <p:nvPr/>
        </p:nvSpPr>
        <p:spPr>
          <a:xfrm>
            <a:off x="1426464" y="3017520"/>
            <a:ext cx="2871216" cy="820000"/>
          </a:xfrm>
          <a:prstGeom prst="rect">
            <a:avLst/>
          </a:prstGeom>
          <a:noFill/>
        </p:spPr>
        <p:txBody>
          <a:bodyPr wrap="square" lIns="0" tIns="0" rIns="0" bIns="0" rtlCol="0" anchor="t"/>
          <a:lstStyle/>
          <a:p>
            <a:pPr marL="0" indent="0">
              <a:lnSpc>
                <a:spcPct val="107000"/>
              </a:lnSpc>
              <a:buNone/>
            </a:pPr>
            <a:r>
              <a:rPr lang="en-US" sz="1100">
                <a:solidFill>
                  <a:srgbClr val="334155"/>
                </a:solidFill>
                <a:latin typeface="Calibri" pitchFamily="34" charset="0"/>
                <a:ea typeface="Calibri" pitchFamily="34" charset="-122"/>
                <a:cs typeface="Calibri" pitchFamily="34" charset="-120"/>
              </a:rPr>
              <a:t>Services for non-lawyers may vary due to funding constraints imposed by the Supreme Court — but no one is turned away.</a:t>
            </a:r>
            <a:endParaRPr lang="en-US" sz="1100"/>
          </a:p>
        </p:txBody>
      </p:sp>
      <p:sp>
        <p:nvSpPr>
          <p:cNvPr id="11" name="Card R"/>
          <p:cNvSpPr/>
          <p:nvPr/>
        </p:nvSpPr>
        <p:spPr>
          <a:xfrm>
            <a:off x="4645152" y="2529840"/>
            <a:ext cx="4041648" cy="140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2" name="Card R Bar"/>
          <p:cNvSpPr/>
          <p:nvPr/>
        </p:nvSpPr>
        <p:spPr>
          <a:xfrm>
            <a:off x="4645152" y="2529840"/>
            <a:ext cx="64008" cy="1400000"/>
          </a:xfrm>
          <a:prstGeom prst="rect">
            <a:avLst/>
          </a:prstGeom>
          <a:solidFill>
            <a:srgbClr val="14B8A6"/>
          </a:solidFill>
          <a:ln/>
        </p:spPr>
        <p:txBody>
          <a:bodyPr/>
          <a:lstStyle/>
          <a:p>
            <a:endParaRPr lang="en-US"/>
          </a:p>
        </p:txBody>
      </p:sp>
      <p:sp>
        <p:nvSpPr>
          <p:cNvPr id="13" name="Card R Circle"/>
          <p:cNvSpPr/>
          <p:nvPr/>
        </p:nvSpPr>
        <p:spPr>
          <a:xfrm>
            <a:off x="4882896" y="2767584"/>
            <a:ext cx="566928" cy="566928"/>
          </a:xfrm>
          <a:prstGeom prst="ellipse">
            <a:avLst/>
          </a:prstGeom>
          <a:solidFill>
            <a:srgbClr val="CCFBF1"/>
          </a:solidFill>
          <a:ln/>
        </p:spPr>
        <p:txBody>
          <a:bodyPr/>
          <a:lstStyle/>
          <a:p>
            <a:endParaRPr lang="en-US"/>
          </a:p>
        </p:txBody>
      </p:sp>
      <p:pic>
        <p:nvPicPr>
          <p:cNvPr id="14" name="Icon R" descr="phone"/>
          <p:cNvPicPr>
            <a:picLocks noChangeAspect="1"/>
          </p:cNvPicPr>
          <p:nvPr/>
        </p:nvPicPr>
        <p:blipFill>
          <a:blip r:embed="rId4"/>
          <a:stretch>
            <a:fillRect/>
          </a:stretch>
        </p:blipFill>
        <p:spPr>
          <a:xfrm>
            <a:off x="5010455" y="2895143"/>
            <a:ext cx="311810" cy="311810"/>
          </a:xfrm>
          <a:prstGeom prst="rect">
            <a:avLst/>
          </a:prstGeom>
        </p:spPr>
      </p:pic>
      <p:sp>
        <p:nvSpPr>
          <p:cNvPr id="15" name="Card R Title"/>
          <p:cNvSpPr txBox="1"/>
          <p:nvPr/>
        </p:nvSpPr>
        <p:spPr>
          <a:xfrm>
            <a:off x="5614416" y="2621280"/>
            <a:ext cx="2871216" cy="360000"/>
          </a:xfrm>
          <a:prstGeom prst="rect">
            <a:avLst/>
          </a:prstGeom>
          <a:noFill/>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How to get support</a:t>
            </a:r>
            <a:endParaRPr lang="en-US" sz="1450"/>
          </a:p>
        </p:txBody>
      </p:sp>
      <p:sp>
        <p:nvSpPr>
          <p:cNvPr id="16" name="Card R Body"/>
          <p:cNvSpPr txBox="1"/>
          <p:nvPr/>
        </p:nvSpPr>
        <p:spPr>
          <a:xfrm>
            <a:off x="5614416" y="3017520"/>
            <a:ext cx="2871216" cy="820000"/>
          </a:xfrm>
          <a:prstGeom prst="rect">
            <a:avLst/>
          </a:prstGeom>
          <a:noFill/>
        </p:spPr>
        <p:txBody>
          <a:bodyPr wrap="square" lIns="0" tIns="0" rIns="0" bIns="0" rtlCol="0" anchor="t"/>
          <a:lstStyle/>
          <a:p>
            <a:pPr marL="0" indent="0">
              <a:lnSpc>
                <a:spcPct val="107000"/>
              </a:lnSpc>
              <a:buNone/>
            </a:pPr>
            <a:r>
              <a:rPr lang="en-US" sz="1100">
                <a:solidFill>
                  <a:srgbClr val="334155"/>
                </a:solidFill>
                <a:latin typeface="Calibri" pitchFamily="34" charset="0"/>
                <a:ea typeface="Calibri" pitchFamily="34" charset="-122"/>
                <a:cs typeface="Calibri" pitchFamily="34" charset="-120"/>
              </a:rPr>
              <a:t>Use LCL's confidential helpline for support, health-care referrals, and literature.</a:t>
            </a:r>
            <a:endParaRPr lang="en-US" sz="1100"/>
          </a:p>
        </p:txBody>
      </p:sp>
      <p:sp>
        <p:nvSpPr>
          <p:cNvPr id="17" name="Highlight Strip"/>
          <p:cNvSpPr/>
          <p:nvPr/>
        </p:nvSpPr>
        <p:spPr>
          <a:xfrm>
            <a:off x="457200" y="4038600"/>
            <a:ext cx="8229600" cy="521208"/>
          </a:xfrm>
          <a:prstGeom prst="roundRect">
            <a:avLst>
              <a:gd name="adj" fmla="val 12000"/>
            </a:avLst>
          </a:prstGeom>
          <a:solidFill>
            <a:srgbClr val="CCFBF1"/>
          </a:solidFill>
          <a:ln/>
        </p:spPr>
        <p:txBody>
          <a:bodyPr lIns="182880" rIns="182880" rtlCol="0" anchor="ctr"/>
          <a:lstStyle/>
          <a:p>
            <a:pPr marL="0" indent="0" algn="ctr">
              <a:buNone/>
            </a:pPr>
            <a:r>
              <a:rPr lang="en-US" sz="1300" b="1">
                <a:solidFill>
                  <a:srgbClr val="0F766E"/>
                </a:solidFill>
                <a:latin typeface="Trebuchet MS" pitchFamily="34" charset="0"/>
                <a:ea typeface="Trebuchet MS" pitchFamily="34" charset="-122"/>
                <a:cs typeface="Trebuchet MS" pitchFamily="34" charset="-120"/>
              </a:rPr>
              <a:t>Remember — all LCL services are free.</a:t>
            </a:r>
            <a:endParaRPr lang="en-US" sz="1300"/>
          </a:p>
        </p:txBody>
      </p:sp>
      <p:sp>
        <p:nvSpPr>
          <p:cNvPr id="30"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1"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9C36E9E0-BA60-4A75-810F-00F80EE44454}" type="slidenum">
              <a:rPr lang="en-US" sz="850">
                <a:solidFill>
                  <a:srgbClr val="64748B"/>
                </a:solidFill>
                <a:latin typeface="Calibri" pitchFamily="34" charset="0"/>
                <a:ea typeface="Calibri" pitchFamily="34" charset="-122"/>
                <a:cs typeface="Calibri" pitchFamily="34" charset="-120"/>
              </a:rPr>
              <a:t>5</a:t>
            </a:fld>
            <a:endParaRPr lang="en-US" sz="85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We Protect Your Identity">
    <p:bg>
      <p:bgPr>
        <a:solidFill>
          <a:srgbClr val="F1F5F9"/>
        </a:solidFill>
        <a:effectLst/>
      </p:bgPr>
    </p:bg>
    <p:spTree>
      <p:nvGrpSpPr>
        <p:cNvPr id="1" name=""/>
        <p:cNvGrpSpPr/>
        <p:nvPr/>
      </p:nvGrpSpPr>
      <p:grpSpPr>
        <a:xfrm>
          <a:off x="0" y="0"/>
          <a:ext cx="0" cy="0"/>
          <a:chOff x="0" y="0"/>
          <a:chExt cx="0" cy="0"/>
        </a:xfrm>
      </p:grpSpPr>
      <p:sp>
        <p:nvSpPr>
          <p:cNvPr id="2" name="Eyebrow"/>
          <p:cNvSpPr txBox="1"/>
          <p:nvPr/>
        </p:nvSpPr>
        <p:spPr>
          <a:xfrm>
            <a:off x="457200" y="384048"/>
            <a:ext cx="8229600" cy="274320"/>
          </a:xfrm>
          <a:prstGeom prst="rect">
            <a:avLst/>
          </a:prstGeom>
          <a:noFill/>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CONFIDENTIALITY</a:t>
            </a:r>
            <a:endParaRPr lang="en-US" sz="1100"/>
          </a:p>
        </p:txBody>
      </p:sp>
      <p:sp>
        <p:nvSpPr>
          <p:cNvPr id="3" name="Title"/>
          <p:cNvSpPr txBox="1"/>
          <p:nvPr/>
        </p:nvSpPr>
        <p:spPr>
          <a:xfrm>
            <a:off x="457200" y="658368"/>
            <a:ext cx="8229600" cy="620000"/>
          </a:xfrm>
          <a:prstGeom prst="rect">
            <a:avLst/>
          </a:prstGeom>
          <a:noFill/>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We Protect Your Identity and Information</a:t>
            </a:r>
            <a:endParaRPr lang="en-US" sz="3000"/>
          </a:p>
        </p:txBody>
      </p:sp>
      <p:sp>
        <p:nvSpPr>
          <p:cNvPr id="4" name="Card"/>
          <p:cNvSpPr/>
          <p:nvPr/>
        </p:nvSpPr>
        <p:spPr>
          <a:xfrm>
            <a:off x="457200" y="1590000"/>
            <a:ext cx="8229600" cy="201168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Card Bar"/>
          <p:cNvSpPr/>
          <p:nvPr/>
        </p:nvSpPr>
        <p:spPr>
          <a:xfrm>
            <a:off x="457200" y="1590000"/>
            <a:ext cx="64008" cy="2011680"/>
          </a:xfrm>
          <a:prstGeom prst="rect">
            <a:avLst/>
          </a:prstGeom>
          <a:solidFill>
            <a:srgbClr val="14B8A6"/>
          </a:solidFill>
          <a:ln/>
        </p:spPr>
        <p:txBody>
          <a:bodyPr/>
          <a:lstStyle/>
          <a:p>
            <a:endParaRPr lang="en-US"/>
          </a:p>
        </p:txBody>
      </p:sp>
      <p:sp>
        <p:nvSpPr>
          <p:cNvPr id="6" name="Icon Circle"/>
          <p:cNvSpPr/>
          <p:nvPr/>
        </p:nvSpPr>
        <p:spPr>
          <a:xfrm>
            <a:off x="762000" y="1854000"/>
            <a:ext cx="640080" cy="640080"/>
          </a:xfrm>
          <a:prstGeom prst="ellipse">
            <a:avLst/>
          </a:prstGeom>
          <a:solidFill>
            <a:srgbClr val="CCFBF1"/>
          </a:solidFill>
          <a:ln/>
        </p:spPr>
        <p:txBody>
          <a:bodyPr/>
          <a:lstStyle/>
          <a:p>
            <a:endParaRPr lang="en-US"/>
          </a:p>
        </p:txBody>
      </p:sp>
      <p:pic>
        <p:nvPicPr>
          <p:cNvPr id="7" name="Icon" descr="shield"/>
          <p:cNvPicPr>
            <a:picLocks noChangeAspect="1"/>
          </p:cNvPicPr>
          <p:nvPr/>
        </p:nvPicPr>
        <p:blipFill>
          <a:blip r:embed="rId3"/>
          <a:stretch>
            <a:fillRect/>
          </a:stretch>
        </p:blipFill>
        <p:spPr>
          <a:xfrm>
            <a:off x="912900" y="2004900"/>
            <a:ext cx="338280" cy="338280"/>
          </a:xfrm>
          <a:prstGeom prst="rect">
            <a:avLst/>
          </a:prstGeom>
        </p:spPr>
      </p:pic>
      <p:sp>
        <p:nvSpPr>
          <p:cNvPr id="8" name="Body"/>
          <p:cNvSpPr txBox="1"/>
          <p:nvPr/>
        </p:nvSpPr>
        <p:spPr>
          <a:xfrm>
            <a:off x="1600200" y="1854000"/>
            <a:ext cx="6800400" cy="1500000"/>
          </a:xfrm>
          <a:prstGeom prst="rect">
            <a:avLst/>
          </a:prstGeom>
          <a:noFill/>
        </p:spPr>
        <p:txBody>
          <a:bodyPr wrap="square" lIns="0" tIns="0" rIns="0" bIns="0" rtlCol="0" anchor="ctr"/>
          <a:lstStyle/>
          <a:p>
            <a:pPr marL="0" indent="0">
              <a:lnSpc>
                <a:spcPct val="115000"/>
              </a:lnSpc>
              <a:buNone/>
            </a:pPr>
            <a:r>
              <a:rPr lang="en-US" sz="1250">
                <a:solidFill>
                  <a:srgbClr val="334155"/>
                </a:solidFill>
                <a:latin typeface="Calibri" pitchFamily="34" charset="0"/>
                <a:ea typeface="Calibri" pitchFamily="34" charset="-122"/>
                <a:cs typeface="Calibri" pitchFamily="34" charset="-120"/>
              </a:rPr>
              <a:t>LCL does </a:t>
            </a:r>
            <a:r>
              <a:rPr lang="en-US" sz="1250" b="1">
                <a:solidFill>
                  <a:srgbClr val="16212E"/>
                </a:solidFill>
                <a:latin typeface="Calibri" pitchFamily="34" charset="0"/>
                <a:ea typeface="Calibri" pitchFamily="34" charset="-122"/>
                <a:cs typeface="Calibri" pitchFamily="34" charset="-120"/>
              </a:rPr>
              <a:t>not</a:t>
            </a:r>
            <a:r>
              <a:rPr lang="en-US" sz="1250">
                <a:solidFill>
                  <a:srgbClr val="334155"/>
                </a:solidFill>
                <a:latin typeface="Calibri" pitchFamily="34" charset="0"/>
                <a:ea typeface="Calibri" pitchFamily="34" charset="-122"/>
                <a:cs typeface="Calibri" pitchFamily="34" charset="-120"/>
              </a:rPr>
              <a:t> report or disclose any identifying information to the Supreme Court, the Judicial Conduct Board, the Disciplinary Board, the Board of Law Examiners, or any other agency of the Supreme Court — nor to the Conference of State Trial Judges, any state or local bar association, or any judicial or law-related organization. We do not report any identifying information to anyone without your prior consent.</a:t>
            </a:r>
            <a:endParaRPr lang="en-US" sz="1250"/>
          </a:p>
        </p:txBody>
      </p:sp>
      <p:sp>
        <p:nvSpPr>
          <p:cNvPr id="9" name="Highlight Strip"/>
          <p:cNvSpPr/>
          <p:nvPr/>
        </p:nvSpPr>
        <p:spPr>
          <a:xfrm>
            <a:off x="457200" y="3780000"/>
            <a:ext cx="8229600" cy="521208"/>
          </a:xfrm>
          <a:prstGeom prst="roundRect">
            <a:avLst>
              <a:gd name="adj" fmla="val 12000"/>
            </a:avLst>
          </a:prstGeom>
          <a:solidFill>
            <a:srgbClr val="CCFBF1"/>
          </a:solidFill>
          <a:ln/>
        </p:spPr>
        <p:txBody>
          <a:bodyPr lIns="182880" rIns="182880" rtlCol="0" anchor="ctr"/>
          <a:lstStyle/>
          <a:p>
            <a:pPr marL="0" indent="0" algn="ctr">
              <a:buNone/>
            </a:pPr>
            <a:r>
              <a:rPr lang="en-US" sz="1300" b="1">
                <a:solidFill>
                  <a:srgbClr val="0F766E"/>
                </a:solidFill>
                <a:latin typeface="Trebuchet MS" pitchFamily="34" charset="0"/>
                <a:ea typeface="Trebuchet MS" pitchFamily="34" charset="-122"/>
                <a:cs typeface="Trebuchet MS" pitchFamily="34" charset="-120"/>
              </a:rPr>
              <a:t>You may remain anonymous and still receive LAP services.</a:t>
            </a:r>
            <a:endParaRPr lang="en-US" sz="1300"/>
          </a:p>
        </p:txBody>
      </p:sp>
      <p:sp>
        <p:nvSpPr>
          <p:cNvPr id="10" name="Footnote"/>
          <p:cNvSpPr txBox="1"/>
          <p:nvPr/>
        </p:nvSpPr>
        <p:spPr>
          <a:xfrm>
            <a:off x="457200" y="4420000"/>
            <a:ext cx="8229600" cy="274320"/>
          </a:xfrm>
          <a:prstGeom prst="rect">
            <a:avLst/>
          </a:prstGeom>
          <a:noFill/>
        </p:spPr>
        <p:txBody>
          <a:bodyPr wrap="square" lIns="0" tIns="0" rIns="0" bIns="0" rtlCol="0" anchor="ctr"/>
          <a:lstStyle/>
          <a:p>
            <a:pPr marL="0" indent="0">
              <a:buNone/>
            </a:pPr>
            <a:r>
              <a:rPr lang="en-US" sz="900" i="1">
                <a:solidFill>
                  <a:srgbClr val="64748B"/>
                </a:solidFill>
                <a:latin typeface="Calibri" pitchFamily="34" charset="0"/>
                <a:ea typeface="Calibri" pitchFamily="34" charset="-122"/>
                <a:cs typeface="Calibri" pitchFamily="34" charset="-120"/>
              </a:rPr>
              <a:t>Consult the Rules of Professional Conduct in your state.</a:t>
            </a:r>
            <a:endParaRPr lang="en-US" sz="900" i="1"/>
          </a:p>
        </p:txBody>
      </p:sp>
      <p:sp>
        <p:nvSpPr>
          <p:cNvPr id="30"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1"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221F0642-37C7-49A7-ACC7-11878877ADB7}" type="slidenum">
              <a:rPr lang="en-US" sz="850">
                <a:solidFill>
                  <a:srgbClr val="64748B"/>
                </a:solidFill>
                <a:latin typeface="Calibri" pitchFamily="34" charset="0"/>
                <a:ea typeface="Calibri" pitchFamily="34" charset="-122"/>
                <a:cs typeface="Calibri" pitchFamily="34" charset="-120"/>
              </a:rPr>
              <a:t>6</a:t>
            </a:fld>
            <a:endParaRPr lang="en-US" sz="8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Guidance from the Court">
    <p:bg>
      <p:bgPr>
        <a:solidFill>
          <a:srgbClr val="F1F5F9"/>
        </a:solidFill>
        <a:effectLst/>
      </p:bgPr>
    </p:bg>
    <p:spTree>
      <p:nvGrpSpPr>
        <p:cNvPr id="1" name=""/>
        <p:cNvGrpSpPr/>
        <p:nvPr/>
      </p:nvGrpSpPr>
      <p:grpSpPr>
        <a:xfrm>
          <a:off x="0" y="0"/>
          <a:ext cx="0" cy="0"/>
          <a:chOff x="0" y="0"/>
          <a:chExt cx="0" cy="0"/>
        </a:xfrm>
      </p:grpSpPr>
      <p:sp>
        <p:nvSpPr>
          <p:cNvPr id="2" name="Eyebrow"/>
          <p:cNvSpPr txBox="1"/>
          <p:nvPr/>
        </p:nvSpPr>
        <p:spPr>
          <a:xfrm>
            <a:off x="457200" y="384048"/>
            <a:ext cx="8229600" cy="274320"/>
          </a:xfrm>
          <a:prstGeom prst="rect">
            <a:avLst/>
          </a:prstGeom>
          <a:noFill/>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GUIDANCE FROM THE COURT</a:t>
            </a:r>
            <a:endParaRPr lang="en-US" sz="1100"/>
          </a:p>
        </p:txBody>
      </p:sp>
      <p:sp>
        <p:nvSpPr>
          <p:cNvPr id="3" name="Title"/>
          <p:cNvSpPr txBox="1"/>
          <p:nvPr/>
        </p:nvSpPr>
        <p:spPr>
          <a:xfrm>
            <a:off x="457200" y="658368"/>
            <a:ext cx="8229600" cy="620000"/>
          </a:xfrm>
          <a:prstGeom prst="rect">
            <a:avLst/>
          </a:prstGeom>
          <a:noFill/>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The Rules Protect Confidentiality</a:t>
            </a:r>
            <a:endParaRPr lang="en-US" sz="3000"/>
          </a:p>
        </p:txBody>
      </p:sp>
      <p:sp>
        <p:nvSpPr>
          <p:cNvPr id="4" name="Subtitle"/>
          <p:cNvSpPr txBox="1"/>
          <p:nvPr/>
        </p:nvSpPr>
        <p:spPr>
          <a:xfrm>
            <a:off x="457200" y="1350000"/>
            <a:ext cx="8229600" cy="300000"/>
          </a:xfrm>
          <a:prstGeom prst="rect">
            <a:avLst/>
          </a:prstGeom>
          <a:noFill/>
        </p:spPr>
        <p:txBody>
          <a:bodyPr wrap="square" lIns="0" tIns="0" rIns="0" bIns="0" rtlCol="0" anchor="ctr"/>
          <a:lstStyle/>
          <a:p>
            <a:pPr marL="0" indent="0">
              <a:buNone/>
            </a:pPr>
            <a:r>
              <a:rPr lang="en-US" sz="1250">
                <a:solidFill>
                  <a:srgbClr val="334155"/>
                </a:solidFill>
                <a:latin typeface="Calibri" pitchFamily="34" charset="0"/>
                <a:ea typeface="Calibri" pitchFamily="34" charset="-122"/>
                <a:cs typeface="Calibri" pitchFamily="34" charset="-120"/>
              </a:rPr>
              <a:t>The PA Rules of Professional Conduct provide an exception to the duty to report.</a:t>
            </a:r>
            <a:endParaRPr lang="en-US" sz="1250"/>
          </a:p>
        </p:txBody>
      </p:sp>
      <p:sp>
        <p:nvSpPr>
          <p:cNvPr id="5" name="Card L"/>
          <p:cNvSpPr/>
          <p:nvPr/>
        </p:nvSpPr>
        <p:spPr>
          <a:xfrm>
            <a:off x="457200" y="1750000"/>
            <a:ext cx="4041648" cy="265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6" name="Card L Bar"/>
          <p:cNvSpPr/>
          <p:nvPr/>
        </p:nvSpPr>
        <p:spPr>
          <a:xfrm>
            <a:off x="457200" y="1750000"/>
            <a:ext cx="64008" cy="2650000"/>
          </a:xfrm>
          <a:prstGeom prst="rect">
            <a:avLst/>
          </a:prstGeom>
          <a:solidFill>
            <a:srgbClr val="14B8A6"/>
          </a:solidFill>
          <a:ln/>
        </p:spPr>
        <p:txBody>
          <a:bodyPr/>
          <a:lstStyle/>
          <a:p>
            <a:endParaRPr lang="en-US"/>
          </a:p>
        </p:txBody>
      </p:sp>
      <p:sp>
        <p:nvSpPr>
          <p:cNvPr id="7" name="Card L Circle"/>
          <p:cNvSpPr/>
          <p:nvPr/>
        </p:nvSpPr>
        <p:spPr>
          <a:xfrm>
            <a:off x="694944" y="1988000"/>
            <a:ext cx="566928" cy="566928"/>
          </a:xfrm>
          <a:prstGeom prst="ellipse">
            <a:avLst/>
          </a:prstGeom>
          <a:solidFill>
            <a:srgbClr val="CCFBF1"/>
          </a:solidFill>
          <a:ln/>
        </p:spPr>
        <p:txBody>
          <a:bodyPr/>
          <a:lstStyle/>
          <a:p>
            <a:endParaRPr lang="en-US"/>
          </a:p>
        </p:txBody>
      </p:sp>
      <p:pic>
        <p:nvPicPr>
          <p:cNvPr id="8" name="Icon L" descr="rule"/>
          <p:cNvPicPr>
            <a:picLocks noChangeAspect="1"/>
          </p:cNvPicPr>
          <p:nvPr/>
        </p:nvPicPr>
        <p:blipFill>
          <a:blip r:embed="rId3"/>
          <a:stretch>
            <a:fillRect/>
          </a:stretch>
        </p:blipFill>
        <p:spPr>
          <a:xfrm>
            <a:off x="822503" y="2115559"/>
            <a:ext cx="311810" cy="311810"/>
          </a:xfrm>
          <a:prstGeom prst="rect">
            <a:avLst/>
          </a:prstGeom>
        </p:spPr>
      </p:pic>
      <p:sp>
        <p:nvSpPr>
          <p:cNvPr id="9" name="Card L Title"/>
          <p:cNvSpPr txBox="1"/>
          <p:nvPr/>
        </p:nvSpPr>
        <p:spPr>
          <a:xfrm>
            <a:off x="694944" y="2694000"/>
            <a:ext cx="3510000" cy="330000"/>
          </a:xfrm>
          <a:prstGeom prst="rect">
            <a:avLst/>
          </a:prstGeom>
          <a:noFill/>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Rule 8.3(c)</a:t>
            </a:r>
            <a:endParaRPr lang="en-US" sz="1450"/>
          </a:p>
        </p:txBody>
      </p:sp>
      <p:sp>
        <p:nvSpPr>
          <p:cNvPr id="10" name="Card L Body"/>
          <p:cNvSpPr txBox="1"/>
          <p:nvPr/>
        </p:nvSpPr>
        <p:spPr>
          <a:xfrm>
            <a:off x="694944" y="3060000"/>
            <a:ext cx="3566160" cy="1240000"/>
          </a:xfrm>
          <a:prstGeom prst="rect">
            <a:avLst/>
          </a:prstGeom>
          <a:noFill/>
        </p:spPr>
        <p:txBody>
          <a:bodyPr wrap="square" lIns="0" tIns="0" rIns="0" bIns="0" rtlCol="0" anchor="t"/>
          <a:lstStyle/>
          <a:p>
            <a:pPr marL="0" indent="0">
              <a:lnSpc>
                <a:spcPct val="110000"/>
              </a:lnSpc>
              <a:buNone/>
            </a:pPr>
            <a:r>
              <a:rPr lang="en-US" sz="1100" i="1">
                <a:solidFill>
                  <a:srgbClr val="334155"/>
                </a:solidFill>
                <a:latin typeface="Calibri" pitchFamily="34" charset="0"/>
                <a:ea typeface="Calibri" pitchFamily="34" charset="-122"/>
                <a:cs typeface="Calibri" pitchFamily="34" charset="-120"/>
              </a:rPr>
              <a:t>“The Rule does not require disclosure of information otherwise protected by Rule 1.6, or information gained by a lawyer or judge while participating in an approved lawyers assistance program.”</a:t>
            </a:r>
            <a:endParaRPr lang="en-US" sz="1100" i="1"/>
          </a:p>
        </p:txBody>
      </p:sp>
      <p:sp>
        <p:nvSpPr>
          <p:cNvPr id="11" name="Card R"/>
          <p:cNvSpPr/>
          <p:nvPr/>
        </p:nvSpPr>
        <p:spPr>
          <a:xfrm>
            <a:off x="4645152" y="1750000"/>
            <a:ext cx="4041648" cy="265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2" name="Card R Bar"/>
          <p:cNvSpPr/>
          <p:nvPr/>
        </p:nvSpPr>
        <p:spPr>
          <a:xfrm>
            <a:off x="4645152" y="1750000"/>
            <a:ext cx="64008" cy="2650000"/>
          </a:xfrm>
          <a:prstGeom prst="rect">
            <a:avLst/>
          </a:prstGeom>
          <a:solidFill>
            <a:srgbClr val="14B8A6"/>
          </a:solidFill>
          <a:ln/>
        </p:spPr>
        <p:txBody>
          <a:bodyPr/>
          <a:lstStyle/>
          <a:p>
            <a:endParaRPr lang="en-US"/>
          </a:p>
        </p:txBody>
      </p:sp>
      <p:sp>
        <p:nvSpPr>
          <p:cNvPr id="13" name="Card R Circle"/>
          <p:cNvSpPr/>
          <p:nvPr/>
        </p:nvSpPr>
        <p:spPr>
          <a:xfrm>
            <a:off x="4882896" y="1988000"/>
            <a:ext cx="566928" cy="566928"/>
          </a:xfrm>
          <a:prstGeom prst="ellipse">
            <a:avLst/>
          </a:prstGeom>
          <a:solidFill>
            <a:srgbClr val="CCFBF1"/>
          </a:solidFill>
          <a:ln/>
        </p:spPr>
        <p:txBody>
          <a:bodyPr/>
          <a:lstStyle/>
          <a:p>
            <a:endParaRPr lang="en-US"/>
          </a:p>
        </p:txBody>
      </p:sp>
      <p:pic>
        <p:nvPicPr>
          <p:cNvPr id="14" name="Icon R" descr="comment"/>
          <p:cNvPicPr>
            <a:picLocks noChangeAspect="1"/>
          </p:cNvPicPr>
          <p:nvPr/>
        </p:nvPicPr>
        <p:blipFill>
          <a:blip r:embed="rId4"/>
          <a:stretch>
            <a:fillRect/>
          </a:stretch>
        </p:blipFill>
        <p:spPr>
          <a:xfrm>
            <a:off x="5010455" y="2115559"/>
            <a:ext cx="311810" cy="311810"/>
          </a:xfrm>
          <a:prstGeom prst="rect">
            <a:avLst/>
          </a:prstGeom>
        </p:spPr>
      </p:pic>
      <p:sp>
        <p:nvSpPr>
          <p:cNvPr id="15" name="Card R Title"/>
          <p:cNvSpPr txBox="1"/>
          <p:nvPr/>
        </p:nvSpPr>
        <p:spPr>
          <a:xfrm>
            <a:off x="4882896" y="2694000"/>
            <a:ext cx="3510000" cy="330000"/>
          </a:xfrm>
          <a:prstGeom prst="rect">
            <a:avLst/>
          </a:prstGeom>
          <a:noFill/>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Comment 7</a:t>
            </a:r>
            <a:endParaRPr lang="en-US" sz="1450"/>
          </a:p>
        </p:txBody>
      </p:sp>
      <p:sp>
        <p:nvSpPr>
          <p:cNvPr id="16" name="Card R Body"/>
          <p:cNvSpPr txBox="1"/>
          <p:nvPr/>
        </p:nvSpPr>
        <p:spPr>
          <a:xfrm>
            <a:off x="4882896" y="3060000"/>
            <a:ext cx="3566160" cy="1240000"/>
          </a:xfrm>
          <a:prstGeom prst="rect">
            <a:avLst/>
          </a:prstGeom>
          <a:noFill/>
        </p:spPr>
        <p:txBody>
          <a:bodyPr wrap="square" lIns="0" tIns="0" rIns="0" bIns="0" rtlCol="0" anchor="t"/>
          <a:lstStyle/>
          <a:p>
            <a:pPr marL="0" indent="0">
              <a:lnSpc>
                <a:spcPct val="110000"/>
              </a:lnSpc>
              <a:buNone/>
            </a:pPr>
            <a:r>
              <a:rPr lang="en-US" sz="1100" i="1">
                <a:solidFill>
                  <a:srgbClr val="334155"/>
                </a:solidFill>
                <a:latin typeface="Calibri" pitchFamily="34" charset="0"/>
                <a:ea typeface="Calibri" pitchFamily="34" charset="-122"/>
                <a:cs typeface="Calibri" pitchFamily="34" charset="-120"/>
              </a:rPr>
              <a:t>Providing for an exception encourages lawyers and judges to seek treatment. Without it, they may hesitate — resulting in additional harm to their careers and injury to clients and the public.</a:t>
            </a:r>
            <a:endParaRPr lang="en-US" sz="1100" i="1"/>
          </a:p>
        </p:txBody>
      </p:sp>
      <p:sp>
        <p:nvSpPr>
          <p:cNvPr id="17" name="Footnote"/>
          <p:cNvSpPr txBox="1"/>
          <p:nvPr/>
        </p:nvSpPr>
        <p:spPr>
          <a:xfrm>
            <a:off x="457200" y="4470000"/>
            <a:ext cx="8229600" cy="274320"/>
          </a:xfrm>
          <a:prstGeom prst="rect">
            <a:avLst/>
          </a:prstGeom>
          <a:noFill/>
        </p:spPr>
        <p:txBody>
          <a:bodyPr wrap="square" lIns="0" tIns="0" rIns="0" bIns="0" rtlCol="0" anchor="ctr"/>
          <a:lstStyle/>
          <a:p>
            <a:pPr marL="0" indent="0">
              <a:buNone/>
            </a:pPr>
            <a:r>
              <a:rPr lang="en-US" sz="900" i="1">
                <a:solidFill>
                  <a:srgbClr val="64748B"/>
                </a:solidFill>
                <a:latin typeface="Calibri" pitchFamily="34" charset="0"/>
                <a:ea typeface="Calibri" pitchFamily="34" charset="-122"/>
                <a:cs typeface="Calibri" pitchFamily="34" charset="-120"/>
              </a:rPr>
              <a:t>Consult the Rules of Professional Conduct in your state.</a:t>
            </a:r>
            <a:endParaRPr lang="en-US" sz="900" i="1"/>
          </a:p>
        </p:txBody>
      </p:sp>
      <p:sp>
        <p:nvSpPr>
          <p:cNvPr id="30"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1"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F28F6FF6-E38A-49A5-B618-08BC5E49CB8E}" type="slidenum">
              <a:rPr lang="en-US" sz="850">
                <a:solidFill>
                  <a:srgbClr val="64748B"/>
                </a:solidFill>
                <a:latin typeface="Calibri" pitchFamily="34" charset="0"/>
                <a:ea typeface="Calibri" pitchFamily="34" charset="-122"/>
                <a:cs typeface="Calibri" pitchFamily="34" charset="-120"/>
              </a:rPr>
              <a:t>7</a:t>
            </a:fld>
            <a:endParaRPr lang="en-US" sz="85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PROGRAM ROADMAP</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What We'll Cover Today</a:t>
            </a:r>
            <a:endParaRPr lang="en-US" sz="3000"/>
          </a:p>
        </p:txBody>
      </p:sp>
      <p:sp>
        <p:nvSpPr>
          <p:cNvPr id="4" name="Shape 2"/>
          <p:cNvSpPr/>
          <p:nvPr/>
        </p:nvSpPr>
        <p:spPr>
          <a:xfrm>
            <a:off x="457200" y="1572768"/>
            <a:ext cx="4041648" cy="102412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457200" y="1572768"/>
            <a:ext cx="64008" cy="1024128"/>
          </a:xfrm>
          <a:prstGeom prst="rect">
            <a:avLst/>
          </a:prstGeom>
          <a:solidFill>
            <a:srgbClr val="14B8A6"/>
          </a:solidFill>
          <a:ln/>
        </p:spPr>
        <p:txBody>
          <a:bodyPr/>
          <a:lstStyle/>
          <a:p>
            <a:endParaRPr lang="en-US"/>
          </a:p>
        </p:txBody>
      </p:sp>
      <p:sp>
        <p:nvSpPr>
          <p:cNvPr id="6" name="Text 4"/>
          <p:cNvSpPr/>
          <p:nvPr/>
        </p:nvSpPr>
        <p:spPr>
          <a:xfrm>
            <a:off x="658368" y="1719072"/>
            <a:ext cx="640080" cy="731520"/>
          </a:xfrm>
          <a:prstGeom prst="rect">
            <a:avLst/>
          </a:prstGeom>
          <a:noFill/>
          <a:ln/>
        </p:spPr>
        <p:txBody>
          <a:bodyPr wrap="square" lIns="0" tIns="0" rIns="0" bIns="0" rtlCol="0" anchor="t"/>
          <a:lstStyle/>
          <a:p>
            <a:pPr marL="0" indent="0">
              <a:buNone/>
            </a:pPr>
            <a:r>
              <a:rPr lang="en-US" sz="3000" b="1">
                <a:solidFill>
                  <a:srgbClr val="0F766E"/>
                </a:solidFill>
                <a:latin typeface="Trebuchet MS" pitchFamily="34" charset="0"/>
                <a:ea typeface="Trebuchet MS" pitchFamily="34" charset="-122"/>
                <a:cs typeface="Trebuchet MS" pitchFamily="34" charset="-120"/>
              </a:rPr>
              <a:t>01</a:t>
            </a:r>
            <a:endParaRPr lang="en-US" sz="3000"/>
          </a:p>
        </p:txBody>
      </p:sp>
      <p:sp>
        <p:nvSpPr>
          <p:cNvPr id="7" name="Text 5"/>
          <p:cNvSpPr/>
          <p:nvPr/>
        </p:nvSpPr>
        <p:spPr>
          <a:xfrm>
            <a:off x="1325880" y="1719072"/>
            <a:ext cx="3035808" cy="36576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The Scope of the Problem</a:t>
            </a:r>
            <a:endParaRPr lang="en-US" sz="1450"/>
          </a:p>
        </p:txBody>
      </p:sp>
      <p:sp>
        <p:nvSpPr>
          <p:cNvPr id="8" name="Text 6"/>
          <p:cNvSpPr/>
          <p:nvPr/>
        </p:nvSpPr>
        <p:spPr>
          <a:xfrm>
            <a:off x="1325880" y="2075688"/>
            <a:ext cx="3035808" cy="457200"/>
          </a:xfrm>
          <a:prstGeom prst="rect">
            <a:avLst/>
          </a:prstGeom>
          <a:noFill/>
          <a:ln/>
        </p:spPr>
        <p:txBody>
          <a:bodyPr wrap="square" lIns="0" tIns="0" rIns="0" bIns="0" rtlCol="0" anchor="t"/>
          <a:lstStyle/>
          <a:p>
            <a:pPr marL="0" indent="0">
              <a:buNone/>
            </a:pPr>
            <a:r>
              <a:rPr lang="en-US" sz="1100">
                <a:solidFill>
                  <a:srgbClr val="64748B"/>
                </a:solidFill>
                <a:latin typeface="Calibri" pitchFamily="34" charset="0"/>
                <a:ea typeface="Calibri" pitchFamily="34" charset="-122"/>
                <a:cs typeface="Calibri" pitchFamily="34" charset="-120"/>
              </a:rPr>
              <a:t>Always-on culture and the toll it takes on lawyers.</a:t>
            </a:r>
            <a:endParaRPr lang="en-US" sz="1100"/>
          </a:p>
        </p:txBody>
      </p:sp>
      <p:sp>
        <p:nvSpPr>
          <p:cNvPr id="9" name="Shape 7"/>
          <p:cNvSpPr/>
          <p:nvPr/>
        </p:nvSpPr>
        <p:spPr>
          <a:xfrm>
            <a:off x="4645152" y="1572768"/>
            <a:ext cx="4041648" cy="102412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0" name="Shape 8"/>
          <p:cNvSpPr/>
          <p:nvPr/>
        </p:nvSpPr>
        <p:spPr>
          <a:xfrm>
            <a:off x="4645152" y="1572768"/>
            <a:ext cx="64008" cy="1024128"/>
          </a:xfrm>
          <a:prstGeom prst="rect">
            <a:avLst/>
          </a:prstGeom>
          <a:solidFill>
            <a:srgbClr val="14B8A6"/>
          </a:solidFill>
          <a:ln/>
        </p:spPr>
        <p:txBody>
          <a:bodyPr/>
          <a:lstStyle/>
          <a:p>
            <a:endParaRPr lang="en-US"/>
          </a:p>
        </p:txBody>
      </p:sp>
      <p:sp>
        <p:nvSpPr>
          <p:cNvPr id="11" name="Text 9"/>
          <p:cNvSpPr/>
          <p:nvPr/>
        </p:nvSpPr>
        <p:spPr>
          <a:xfrm>
            <a:off x="4846320" y="1719072"/>
            <a:ext cx="640080" cy="731520"/>
          </a:xfrm>
          <a:prstGeom prst="rect">
            <a:avLst/>
          </a:prstGeom>
          <a:noFill/>
          <a:ln/>
        </p:spPr>
        <p:txBody>
          <a:bodyPr wrap="square" lIns="0" tIns="0" rIns="0" bIns="0" rtlCol="0" anchor="t"/>
          <a:lstStyle/>
          <a:p>
            <a:pPr marL="0" indent="0">
              <a:buNone/>
            </a:pPr>
            <a:r>
              <a:rPr lang="en-US" sz="3000" b="1">
                <a:solidFill>
                  <a:srgbClr val="0F766E"/>
                </a:solidFill>
                <a:latin typeface="Trebuchet MS" pitchFamily="34" charset="0"/>
                <a:ea typeface="Trebuchet MS" pitchFamily="34" charset="-122"/>
                <a:cs typeface="Trebuchet MS" pitchFamily="34" charset="-120"/>
              </a:rPr>
              <a:t>02</a:t>
            </a:r>
            <a:endParaRPr lang="en-US" sz="3000"/>
          </a:p>
        </p:txBody>
      </p:sp>
      <p:sp>
        <p:nvSpPr>
          <p:cNvPr id="12" name="Text 10"/>
          <p:cNvSpPr/>
          <p:nvPr/>
        </p:nvSpPr>
        <p:spPr>
          <a:xfrm>
            <a:off x="5513832" y="1719072"/>
            <a:ext cx="3035808" cy="36576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Wellbeing by the Numbers</a:t>
            </a:r>
            <a:endParaRPr lang="en-US" sz="1450"/>
          </a:p>
        </p:txBody>
      </p:sp>
      <p:sp>
        <p:nvSpPr>
          <p:cNvPr id="13" name="Text 11"/>
          <p:cNvSpPr/>
          <p:nvPr/>
        </p:nvSpPr>
        <p:spPr>
          <a:xfrm>
            <a:off x="5513832" y="2075688"/>
            <a:ext cx="3035808" cy="457200"/>
          </a:xfrm>
          <a:prstGeom prst="rect">
            <a:avLst/>
          </a:prstGeom>
          <a:noFill/>
          <a:ln/>
        </p:spPr>
        <p:txBody>
          <a:bodyPr wrap="square" lIns="0" tIns="0" rIns="0" bIns="0" rtlCol="0" anchor="t"/>
          <a:lstStyle/>
          <a:p>
            <a:pPr marL="0" indent="0">
              <a:buNone/>
            </a:pPr>
            <a:r>
              <a:rPr lang="en-US" sz="1100">
                <a:solidFill>
                  <a:srgbClr val="64748B"/>
                </a:solidFill>
                <a:latin typeface="Calibri" pitchFamily="34" charset="0"/>
                <a:ea typeface="Calibri" pitchFamily="34" charset="-122"/>
                <a:cs typeface="Calibri" pitchFamily="34" charset="-120"/>
              </a:rPr>
              <a:t>What the data says about burnout and mental health.</a:t>
            </a:r>
            <a:endParaRPr lang="en-US" sz="1100"/>
          </a:p>
        </p:txBody>
      </p:sp>
      <p:sp>
        <p:nvSpPr>
          <p:cNvPr id="14" name="Shape 12"/>
          <p:cNvSpPr/>
          <p:nvPr/>
        </p:nvSpPr>
        <p:spPr>
          <a:xfrm>
            <a:off x="457200" y="2706624"/>
            <a:ext cx="4041648" cy="102412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5" name="Shape 13"/>
          <p:cNvSpPr/>
          <p:nvPr/>
        </p:nvSpPr>
        <p:spPr>
          <a:xfrm>
            <a:off x="457200" y="2706624"/>
            <a:ext cx="64008" cy="1024128"/>
          </a:xfrm>
          <a:prstGeom prst="rect">
            <a:avLst/>
          </a:prstGeom>
          <a:solidFill>
            <a:srgbClr val="14B8A6"/>
          </a:solidFill>
          <a:ln/>
        </p:spPr>
        <p:txBody>
          <a:bodyPr/>
          <a:lstStyle/>
          <a:p>
            <a:endParaRPr lang="en-US"/>
          </a:p>
        </p:txBody>
      </p:sp>
      <p:sp>
        <p:nvSpPr>
          <p:cNvPr id="16" name="Text 14"/>
          <p:cNvSpPr/>
          <p:nvPr/>
        </p:nvSpPr>
        <p:spPr>
          <a:xfrm>
            <a:off x="658368" y="2852928"/>
            <a:ext cx="640080" cy="731520"/>
          </a:xfrm>
          <a:prstGeom prst="rect">
            <a:avLst/>
          </a:prstGeom>
          <a:noFill/>
          <a:ln/>
        </p:spPr>
        <p:txBody>
          <a:bodyPr wrap="square" lIns="0" tIns="0" rIns="0" bIns="0" rtlCol="0" anchor="t"/>
          <a:lstStyle/>
          <a:p>
            <a:pPr marL="0" indent="0">
              <a:buNone/>
            </a:pPr>
            <a:r>
              <a:rPr lang="en-US" sz="3000" b="1">
                <a:solidFill>
                  <a:srgbClr val="0F766E"/>
                </a:solidFill>
                <a:latin typeface="Trebuchet MS" pitchFamily="34" charset="0"/>
                <a:ea typeface="Trebuchet MS" pitchFamily="34" charset="-122"/>
                <a:cs typeface="Trebuchet MS" pitchFamily="34" charset="-120"/>
              </a:rPr>
              <a:t>03</a:t>
            </a:r>
            <a:endParaRPr lang="en-US" sz="3000"/>
          </a:p>
        </p:txBody>
      </p:sp>
      <p:sp>
        <p:nvSpPr>
          <p:cNvPr id="17" name="Text 15"/>
          <p:cNvSpPr/>
          <p:nvPr/>
        </p:nvSpPr>
        <p:spPr>
          <a:xfrm>
            <a:off x="1325880" y="2852928"/>
            <a:ext cx="3035808" cy="36576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The Ethics Connection</a:t>
            </a:r>
            <a:endParaRPr lang="en-US" sz="1450"/>
          </a:p>
        </p:txBody>
      </p:sp>
      <p:sp>
        <p:nvSpPr>
          <p:cNvPr id="18" name="Text 16"/>
          <p:cNvSpPr/>
          <p:nvPr/>
        </p:nvSpPr>
        <p:spPr>
          <a:xfrm>
            <a:off x="1325880" y="3209544"/>
            <a:ext cx="3035808" cy="457200"/>
          </a:xfrm>
          <a:prstGeom prst="rect">
            <a:avLst/>
          </a:prstGeom>
          <a:noFill/>
          <a:ln/>
        </p:spPr>
        <p:txBody>
          <a:bodyPr wrap="square" lIns="0" tIns="0" rIns="0" bIns="0" rtlCol="0" anchor="t"/>
          <a:lstStyle/>
          <a:p>
            <a:pPr marL="0" indent="0">
              <a:buNone/>
            </a:pPr>
            <a:r>
              <a:rPr lang="en-US" sz="1100">
                <a:solidFill>
                  <a:srgbClr val="64748B"/>
                </a:solidFill>
                <a:latin typeface="Calibri" pitchFamily="34" charset="0"/>
                <a:ea typeface="Calibri" pitchFamily="34" charset="-122"/>
                <a:cs typeface="Calibri" pitchFamily="34" charset="-120"/>
              </a:rPr>
              <a:t>Why wellness is a professional-responsibility issue.</a:t>
            </a:r>
            <a:endParaRPr lang="en-US" sz="1100"/>
          </a:p>
        </p:txBody>
      </p:sp>
      <p:sp>
        <p:nvSpPr>
          <p:cNvPr id="19" name="Shape 17"/>
          <p:cNvSpPr/>
          <p:nvPr/>
        </p:nvSpPr>
        <p:spPr>
          <a:xfrm>
            <a:off x="4645152" y="2706624"/>
            <a:ext cx="4041648" cy="102412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0" name="Shape 18"/>
          <p:cNvSpPr/>
          <p:nvPr/>
        </p:nvSpPr>
        <p:spPr>
          <a:xfrm>
            <a:off x="4645152" y="2706624"/>
            <a:ext cx="64008" cy="1024128"/>
          </a:xfrm>
          <a:prstGeom prst="rect">
            <a:avLst/>
          </a:prstGeom>
          <a:solidFill>
            <a:srgbClr val="14B8A6"/>
          </a:solidFill>
          <a:ln/>
        </p:spPr>
        <p:txBody>
          <a:bodyPr/>
          <a:lstStyle/>
          <a:p>
            <a:endParaRPr lang="en-US"/>
          </a:p>
        </p:txBody>
      </p:sp>
      <p:sp>
        <p:nvSpPr>
          <p:cNvPr id="21" name="Text 19"/>
          <p:cNvSpPr/>
          <p:nvPr/>
        </p:nvSpPr>
        <p:spPr>
          <a:xfrm>
            <a:off x="4846320" y="2852928"/>
            <a:ext cx="640080" cy="731520"/>
          </a:xfrm>
          <a:prstGeom prst="rect">
            <a:avLst/>
          </a:prstGeom>
          <a:noFill/>
          <a:ln/>
        </p:spPr>
        <p:txBody>
          <a:bodyPr wrap="square" lIns="0" tIns="0" rIns="0" bIns="0" rtlCol="0" anchor="t"/>
          <a:lstStyle/>
          <a:p>
            <a:pPr marL="0" indent="0">
              <a:buNone/>
            </a:pPr>
            <a:r>
              <a:rPr lang="en-US" sz="3000" b="1">
                <a:solidFill>
                  <a:srgbClr val="0F766E"/>
                </a:solidFill>
                <a:latin typeface="Trebuchet MS" pitchFamily="34" charset="0"/>
                <a:ea typeface="Trebuchet MS" pitchFamily="34" charset="-122"/>
                <a:cs typeface="Trebuchet MS" pitchFamily="34" charset="-120"/>
              </a:rPr>
              <a:t>04</a:t>
            </a:r>
            <a:endParaRPr lang="en-US" sz="3000"/>
          </a:p>
        </p:txBody>
      </p:sp>
      <p:sp>
        <p:nvSpPr>
          <p:cNvPr id="22" name="Text 20"/>
          <p:cNvSpPr/>
          <p:nvPr/>
        </p:nvSpPr>
        <p:spPr>
          <a:xfrm>
            <a:off x="5513832" y="2852928"/>
            <a:ext cx="3035808" cy="36576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Reframing Availability</a:t>
            </a:r>
            <a:endParaRPr lang="en-US" sz="1450"/>
          </a:p>
        </p:txBody>
      </p:sp>
      <p:sp>
        <p:nvSpPr>
          <p:cNvPr id="23" name="Text 21"/>
          <p:cNvSpPr/>
          <p:nvPr/>
        </p:nvSpPr>
        <p:spPr>
          <a:xfrm>
            <a:off x="5513832" y="3209544"/>
            <a:ext cx="3035808" cy="457200"/>
          </a:xfrm>
          <a:prstGeom prst="rect">
            <a:avLst/>
          </a:prstGeom>
          <a:noFill/>
          <a:ln/>
        </p:spPr>
        <p:txBody>
          <a:bodyPr wrap="square" lIns="0" tIns="0" rIns="0" bIns="0" rtlCol="0" anchor="t"/>
          <a:lstStyle/>
          <a:p>
            <a:pPr marL="0" indent="0">
              <a:buNone/>
            </a:pPr>
            <a:r>
              <a:rPr lang="en-US" sz="1100">
                <a:solidFill>
                  <a:srgbClr val="64748B"/>
                </a:solidFill>
                <a:latin typeface="Calibri" pitchFamily="34" charset="0"/>
                <a:ea typeface="Calibri" pitchFamily="34" charset="-122"/>
                <a:cs typeface="Calibri" pitchFamily="34" charset="-120"/>
              </a:rPr>
              <a:t>What the Rules actually require of us.</a:t>
            </a:r>
            <a:endParaRPr lang="en-US" sz="1100"/>
          </a:p>
        </p:txBody>
      </p:sp>
      <p:sp>
        <p:nvSpPr>
          <p:cNvPr id="24" name="Shape 22"/>
          <p:cNvSpPr/>
          <p:nvPr/>
        </p:nvSpPr>
        <p:spPr>
          <a:xfrm>
            <a:off x="457200" y="3840480"/>
            <a:ext cx="4041648" cy="102412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5" name="Shape 23"/>
          <p:cNvSpPr/>
          <p:nvPr/>
        </p:nvSpPr>
        <p:spPr>
          <a:xfrm>
            <a:off x="457200" y="3840480"/>
            <a:ext cx="64008" cy="1024128"/>
          </a:xfrm>
          <a:prstGeom prst="rect">
            <a:avLst/>
          </a:prstGeom>
          <a:solidFill>
            <a:srgbClr val="14B8A6"/>
          </a:solidFill>
          <a:ln/>
        </p:spPr>
        <p:txBody>
          <a:bodyPr/>
          <a:lstStyle/>
          <a:p>
            <a:endParaRPr lang="en-US"/>
          </a:p>
        </p:txBody>
      </p:sp>
      <p:sp>
        <p:nvSpPr>
          <p:cNvPr id="26" name="Text 24"/>
          <p:cNvSpPr/>
          <p:nvPr/>
        </p:nvSpPr>
        <p:spPr>
          <a:xfrm>
            <a:off x="658368" y="3986784"/>
            <a:ext cx="640080" cy="731520"/>
          </a:xfrm>
          <a:prstGeom prst="rect">
            <a:avLst/>
          </a:prstGeom>
          <a:noFill/>
          <a:ln/>
        </p:spPr>
        <p:txBody>
          <a:bodyPr wrap="square" lIns="0" tIns="0" rIns="0" bIns="0" rtlCol="0" anchor="t"/>
          <a:lstStyle/>
          <a:p>
            <a:pPr marL="0" indent="0">
              <a:buNone/>
            </a:pPr>
            <a:r>
              <a:rPr lang="en-US" sz="3000" b="1">
                <a:solidFill>
                  <a:srgbClr val="0F766E"/>
                </a:solidFill>
                <a:latin typeface="Trebuchet MS" pitchFamily="34" charset="0"/>
                <a:ea typeface="Trebuchet MS" pitchFamily="34" charset="-122"/>
                <a:cs typeface="Trebuchet MS" pitchFamily="34" charset="-120"/>
              </a:rPr>
              <a:t>05</a:t>
            </a:r>
            <a:endParaRPr lang="en-US" sz="3000"/>
          </a:p>
        </p:txBody>
      </p:sp>
      <p:sp>
        <p:nvSpPr>
          <p:cNvPr id="27" name="Text 25"/>
          <p:cNvSpPr/>
          <p:nvPr/>
        </p:nvSpPr>
        <p:spPr>
          <a:xfrm>
            <a:off x="1325880" y="3986784"/>
            <a:ext cx="3035808" cy="36576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Practical Boundary Strategies</a:t>
            </a:r>
            <a:endParaRPr lang="en-US" sz="1450"/>
          </a:p>
        </p:txBody>
      </p:sp>
      <p:sp>
        <p:nvSpPr>
          <p:cNvPr id="28" name="Text 26"/>
          <p:cNvSpPr/>
          <p:nvPr/>
        </p:nvSpPr>
        <p:spPr>
          <a:xfrm>
            <a:off x="1325880" y="4343400"/>
            <a:ext cx="3035808" cy="457200"/>
          </a:xfrm>
          <a:prstGeom prst="rect">
            <a:avLst/>
          </a:prstGeom>
          <a:noFill/>
          <a:ln/>
        </p:spPr>
        <p:txBody>
          <a:bodyPr wrap="square" lIns="0" tIns="0" rIns="0" bIns="0" rtlCol="0" anchor="t"/>
          <a:lstStyle/>
          <a:p>
            <a:pPr marL="0" indent="0">
              <a:buNone/>
            </a:pPr>
            <a:r>
              <a:rPr lang="en-US" sz="1100">
                <a:solidFill>
                  <a:srgbClr val="64748B"/>
                </a:solidFill>
                <a:latin typeface="Calibri" pitchFamily="34" charset="0"/>
                <a:ea typeface="Calibri" pitchFamily="34" charset="-122"/>
                <a:cs typeface="Calibri" pitchFamily="34" charset="-120"/>
              </a:rPr>
              <a:t>Concrete habits, policies, and client agreements.</a:t>
            </a:r>
            <a:endParaRPr lang="en-US" sz="1100"/>
          </a:p>
        </p:txBody>
      </p:sp>
      <p:sp>
        <p:nvSpPr>
          <p:cNvPr id="29" name="Shape 27"/>
          <p:cNvSpPr/>
          <p:nvPr/>
        </p:nvSpPr>
        <p:spPr>
          <a:xfrm>
            <a:off x="4645152" y="3840480"/>
            <a:ext cx="4041648" cy="102412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30" name="Shape 28"/>
          <p:cNvSpPr/>
          <p:nvPr/>
        </p:nvSpPr>
        <p:spPr>
          <a:xfrm>
            <a:off x="4645152" y="3840480"/>
            <a:ext cx="64008" cy="1024128"/>
          </a:xfrm>
          <a:prstGeom prst="rect">
            <a:avLst/>
          </a:prstGeom>
          <a:solidFill>
            <a:srgbClr val="14B8A6"/>
          </a:solidFill>
          <a:ln/>
        </p:spPr>
        <p:txBody>
          <a:bodyPr/>
          <a:lstStyle/>
          <a:p>
            <a:endParaRPr lang="en-US"/>
          </a:p>
        </p:txBody>
      </p:sp>
      <p:sp>
        <p:nvSpPr>
          <p:cNvPr id="31" name="Text 29"/>
          <p:cNvSpPr/>
          <p:nvPr/>
        </p:nvSpPr>
        <p:spPr>
          <a:xfrm>
            <a:off x="4846320" y="3986784"/>
            <a:ext cx="640080" cy="731520"/>
          </a:xfrm>
          <a:prstGeom prst="rect">
            <a:avLst/>
          </a:prstGeom>
          <a:noFill/>
          <a:ln/>
        </p:spPr>
        <p:txBody>
          <a:bodyPr wrap="square" lIns="0" tIns="0" rIns="0" bIns="0" rtlCol="0" anchor="t"/>
          <a:lstStyle/>
          <a:p>
            <a:pPr marL="0" indent="0">
              <a:buNone/>
            </a:pPr>
            <a:r>
              <a:rPr lang="en-US" sz="3000" b="1">
                <a:solidFill>
                  <a:srgbClr val="0F766E"/>
                </a:solidFill>
                <a:latin typeface="Trebuchet MS" pitchFamily="34" charset="0"/>
                <a:ea typeface="Trebuchet MS" pitchFamily="34" charset="-122"/>
                <a:cs typeface="Trebuchet MS" pitchFamily="34" charset="-120"/>
              </a:rPr>
              <a:t>06</a:t>
            </a:r>
            <a:endParaRPr lang="en-US" sz="3000"/>
          </a:p>
        </p:txBody>
      </p:sp>
      <p:sp>
        <p:nvSpPr>
          <p:cNvPr id="32" name="Text 30"/>
          <p:cNvSpPr/>
          <p:nvPr/>
        </p:nvSpPr>
        <p:spPr>
          <a:xfrm>
            <a:off x="5513832" y="3986784"/>
            <a:ext cx="3035808" cy="36576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Building a Sustainable Culture</a:t>
            </a:r>
            <a:endParaRPr lang="en-US" sz="1450"/>
          </a:p>
        </p:txBody>
      </p:sp>
      <p:sp>
        <p:nvSpPr>
          <p:cNvPr id="33" name="Text 31"/>
          <p:cNvSpPr/>
          <p:nvPr/>
        </p:nvSpPr>
        <p:spPr>
          <a:xfrm>
            <a:off x="5513832" y="4343400"/>
            <a:ext cx="3035808" cy="457200"/>
          </a:xfrm>
          <a:prstGeom prst="rect">
            <a:avLst/>
          </a:prstGeom>
          <a:noFill/>
          <a:ln/>
        </p:spPr>
        <p:txBody>
          <a:bodyPr wrap="square" lIns="0" tIns="0" rIns="0" bIns="0" rtlCol="0" anchor="t"/>
          <a:lstStyle/>
          <a:p>
            <a:pPr marL="0" indent="0">
              <a:buNone/>
            </a:pPr>
            <a:r>
              <a:rPr lang="en-US" sz="1100">
                <a:solidFill>
                  <a:srgbClr val="64748B"/>
                </a:solidFill>
                <a:latin typeface="Calibri" pitchFamily="34" charset="0"/>
                <a:ea typeface="Calibri" pitchFamily="34" charset="-122"/>
                <a:cs typeface="Calibri" pitchFamily="34" charset="-120"/>
              </a:rPr>
              <a:t>Firm-level change and a personal action plan.</a:t>
            </a:r>
            <a:endParaRPr lang="en-US" sz="1100"/>
          </a:p>
        </p:txBody>
      </p:sp>
      <p:sp>
        <p:nvSpPr>
          <p:cNvPr id="34" name="Text 32"/>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5" name="Text 33"/>
          <p:cNvSpPr/>
          <p:nvPr/>
        </p:nvSpPr>
        <p:spPr>
          <a:xfrm>
            <a:off x="8229600" y="4828032"/>
            <a:ext cx="457200" cy="274320"/>
          </a:xfrm>
          <a:prstGeom prst="rect">
            <a:avLst/>
          </a:prstGeom>
          <a:noFill/>
          <a:ln/>
        </p:spPr>
        <p:txBody>
          <a:bodyPr wrap="square" lIns="0" tIns="0" rIns="0" bIns="0" rtlCol="0" anchor="ctr"/>
          <a:lstStyle/>
          <a:p>
            <a:pPr marL="0" indent="0" algn="r">
              <a:buNone/>
            </a:pPr>
            <a:fld id="{B7C93DB1-4BC0-40D7-804D-11F9ADDE7A75}" type="slidenum">
              <a:rPr lang="en-US" sz="850">
                <a:solidFill>
                  <a:srgbClr val="64748B"/>
                </a:solidFill>
                <a:latin typeface="Calibri" pitchFamily="34" charset="0"/>
                <a:ea typeface="Calibri" pitchFamily="34" charset="-122"/>
                <a:cs typeface="Calibri" pitchFamily="34" charset="-120"/>
              </a:rPr>
              <a:t>8</a:t>
            </a:fld>
            <a:endParaRPr lang="en-US" sz="85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bg>
      <p:bgPr>
        <a:solidFill>
          <a:srgbClr val="F4F7FA"/>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14B8A6"/>
          </a:solidFill>
          <a:ln/>
        </p:spPr>
        <p:txBody>
          <a:bodyPr/>
          <a:lstStyle/>
          <a:p>
            <a:endParaRPr lang="en-US"/>
          </a:p>
        </p:txBody>
      </p:sp>
      <p:sp>
        <p:nvSpPr>
          <p:cNvPr id="3" name="Text 1"/>
          <p:cNvSpPr/>
          <p:nvPr/>
        </p:nvSpPr>
        <p:spPr>
          <a:xfrm>
            <a:off x="731520" y="502920"/>
            <a:ext cx="7772400" cy="320040"/>
          </a:xfrm>
          <a:prstGeom prst="rect">
            <a:avLst/>
          </a:prstGeom>
          <a:noFill/>
          <a:ln/>
        </p:spPr>
        <p:txBody>
          <a:bodyPr wrap="square" lIns="0" tIns="0" rIns="0" bIns="0" rtlCol="0" anchor="ctr"/>
          <a:lstStyle/>
          <a:p>
            <a:pPr marL="0" indent="0">
              <a:buNone/>
            </a:pPr>
            <a:r>
              <a:rPr lang="en-US" sz="1200" b="1" kern="0" spc="300">
                <a:solidFill>
                  <a:srgbClr val="0F766E"/>
                </a:solidFill>
                <a:latin typeface="Trebuchet MS" pitchFamily="34" charset="0"/>
                <a:ea typeface="Trebuchet MS" pitchFamily="34" charset="-122"/>
                <a:cs typeface="Trebuchet MS" pitchFamily="34" charset="-120"/>
              </a:rPr>
              <a:t>THE ALWAYS-ON PROFESSION</a:t>
            </a:r>
            <a:endParaRPr lang="en-US" sz="1200"/>
          </a:p>
        </p:txBody>
      </p:sp>
      <p:sp>
        <p:nvSpPr>
          <p:cNvPr id="4" name="Text 2"/>
          <p:cNvSpPr/>
          <p:nvPr/>
        </p:nvSpPr>
        <p:spPr>
          <a:xfrm>
            <a:off x="731520" y="900000"/>
            <a:ext cx="4937760" cy="1280160"/>
          </a:xfrm>
          <a:prstGeom prst="rect">
            <a:avLst/>
          </a:prstGeom>
          <a:noFill/>
          <a:ln/>
        </p:spPr>
        <p:txBody>
          <a:bodyPr wrap="square" lIns="0" tIns="0" rIns="0" bIns="0" rtlCol="0" anchor="t"/>
          <a:lstStyle/>
          <a:p>
            <a:pPr marL="0" indent="0">
              <a:buNone/>
            </a:pPr>
            <a:r>
              <a:rPr lang="en-US" sz="2800" b="1">
                <a:solidFill>
                  <a:srgbClr val="16212E"/>
                </a:solidFill>
                <a:latin typeface="Trebuchet MS" pitchFamily="34" charset="0"/>
                <a:ea typeface="Trebuchet MS" pitchFamily="34" charset="-122"/>
                <a:cs typeface="Trebuchet MS" pitchFamily="34" charset="-120"/>
              </a:rPr>
              <a:t>Responsiveness has become the currency of trust</a:t>
            </a:r>
            <a:endParaRPr lang="en-US" sz="3000"/>
          </a:p>
        </p:txBody>
      </p:sp>
      <p:sp>
        <p:nvSpPr>
          <p:cNvPr id="5" name="Text 3"/>
          <p:cNvSpPr/>
          <p:nvPr/>
        </p:nvSpPr>
        <p:spPr>
          <a:xfrm>
            <a:off x="731520" y="2286000"/>
            <a:ext cx="4937760" cy="1500000"/>
          </a:xfrm>
          <a:prstGeom prst="rect">
            <a:avLst/>
          </a:prstGeom>
          <a:noFill/>
          <a:ln/>
        </p:spPr>
        <p:txBody>
          <a:bodyPr wrap="square" lIns="0" tIns="0" rIns="0" bIns="0" rtlCol="0" anchor="t"/>
          <a:lstStyle/>
          <a:p>
            <a:pPr marL="0" indent="0">
              <a:lnSpc>
                <a:spcPct val="118000"/>
              </a:lnSpc>
              <a:buNone/>
            </a:pPr>
            <a:r>
              <a:rPr lang="en-US" sz="1500">
                <a:solidFill>
                  <a:srgbClr val="475569"/>
                </a:solidFill>
                <a:latin typeface="Calibri" pitchFamily="34" charset="0"/>
                <a:ea typeface="Calibri" pitchFamily="34" charset="-122"/>
                <a:cs typeface="Calibri" pitchFamily="34" charset="-120"/>
              </a:rPr>
              <a:t>Smartphones, messaging, and case-management alerts promised efficiency. They also erased the line between work and rest. Clients now expect immediate answers, and many lawyers feel they can never truly log off.</a:t>
            </a:r>
            <a:endParaRPr lang="en-US" sz="1500"/>
          </a:p>
        </p:txBody>
      </p:sp>
      <p:pic>
        <p:nvPicPr>
          <p:cNvPr id="10" name="Always-On Photo"/>
          <p:cNvPicPr>
            <a:picLocks noChangeAspect="1"/>
          </p:cNvPicPr>
          <p:nvPr/>
        </p:nvPicPr>
        <p:blipFill>
          <a:blip r:embed="rId3"/>
          <a:srcRect t="18000" b="30718"/>
          <a:stretch>
            <a:fillRect/>
          </a:stretch>
        </p:blipFill>
        <p:spPr>
          <a:xfrm>
            <a:off x="5715000" y="731520"/>
            <a:ext cx="2971800" cy="2286000"/>
          </a:xfrm>
          <a:prstGeom prst="rect">
            <a:avLst/>
          </a:prstGeom>
        </p:spPr>
      </p:pic>
      <p:sp>
        <p:nvSpPr>
          <p:cNvPr id="7" name="Stat Card"/>
          <p:cNvSpPr/>
          <p:nvPr/>
        </p:nvSpPr>
        <p:spPr>
          <a:xfrm>
            <a:off x="5715000" y="3154680"/>
            <a:ext cx="2971800" cy="1404620"/>
          </a:xfrm>
          <a:prstGeom prst="rect">
            <a:avLst/>
          </a:prstGeom>
          <a:solidFill>
            <a:srgbClr val="0F766E"/>
          </a:solidFill>
          <a:ln/>
        </p:spPr>
        <p:txBody>
          <a:bodyPr/>
          <a:lstStyle/>
          <a:p>
            <a:endParaRPr lang="en-US"/>
          </a:p>
        </p:txBody>
      </p:sp>
      <p:sp>
        <p:nvSpPr>
          <p:cNvPr id="11" name="Text 8"/>
          <p:cNvSpPr/>
          <p:nvPr/>
        </p:nvSpPr>
        <p:spPr>
          <a:xfrm>
            <a:off x="5943600" y="3245000"/>
            <a:ext cx="2606040" cy="731520"/>
          </a:xfrm>
          <a:prstGeom prst="rect">
            <a:avLst/>
          </a:prstGeom>
          <a:noFill/>
          <a:ln/>
        </p:spPr>
        <p:txBody>
          <a:bodyPr wrap="square" lIns="0" tIns="0" rIns="0" bIns="0" rtlCol="0" anchor="ctr"/>
          <a:lstStyle/>
          <a:p>
            <a:pPr marL="0" indent="0">
              <a:buNone/>
            </a:pPr>
            <a:r>
              <a:rPr lang="en-US" sz="4000" b="1">
                <a:solidFill>
                  <a:srgbClr val="FFFFFF"/>
                </a:solidFill>
                <a:latin typeface="Trebuchet MS" pitchFamily="34" charset="0"/>
                <a:ea typeface="Trebuchet MS" pitchFamily="34" charset="-122"/>
                <a:cs typeface="Trebuchet MS" pitchFamily="34" charset="-120"/>
              </a:rPr>
              <a:t>~275</a:t>
            </a:r>
            <a:endParaRPr lang="en-US" sz="4600"/>
          </a:p>
        </p:txBody>
      </p:sp>
      <p:sp>
        <p:nvSpPr>
          <p:cNvPr id="12" name="Text 9"/>
          <p:cNvSpPr/>
          <p:nvPr/>
        </p:nvSpPr>
        <p:spPr>
          <a:xfrm>
            <a:off x="5943600" y="4010000"/>
            <a:ext cx="2606040" cy="500000"/>
          </a:xfrm>
          <a:prstGeom prst="rect">
            <a:avLst/>
          </a:prstGeom>
          <a:noFill/>
          <a:ln/>
        </p:spPr>
        <p:txBody>
          <a:bodyPr wrap="square" lIns="0" tIns="0" rIns="0" bIns="0" rtlCol="0" anchor="t"/>
          <a:lstStyle/>
          <a:p>
            <a:pPr marL="0" indent="0">
              <a:buNone/>
            </a:pPr>
            <a:r>
              <a:rPr lang="en-US" sz="1050">
                <a:solidFill>
                  <a:srgbClr val="D7F0EC"/>
                </a:solidFill>
                <a:latin typeface="Calibri" pitchFamily="34" charset="0"/>
                <a:ea typeface="Calibri" pitchFamily="34" charset="-122"/>
                <a:cs typeface="Calibri" pitchFamily="34" charset="-120"/>
              </a:rPr>
              <a:t>digital interruptions hit the average professional worker every day — likely higher for lawyers.</a:t>
            </a:r>
            <a:endParaRPr lang="en-US" sz="1150"/>
          </a:p>
        </p:txBody>
      </p:sp>
      <p:sp>
        <p:nvSpPr>
          <p:cNvPr id="13" name="Text 10"/>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14" name="Text 11"/>
          <p:cNvSpPr/>
          <p:nvPr/>
        </p:nvSpPr>
        <p:spPr>
          <a:xfrm>
            <a:off x="8229600" y="4828032"/>
            <a:ext cx="457200" cy="274320"/>
          </a:xfrm>
          <a:prstGeom prst="rect">
            <a:avLst/>
          </a:prstGeom>
          <a:noFill/>
          <a:ln/>
        </p:spPr>
        <p:txBody>
          <a:bodyPr wrap="square" lIns="0" tIns="0" rIns="0" bIns="0" rtlCol="0" anchor="ctr"/>
          <a:lstStyle/>
          <a:p>
            <a:pPr marL="0" indent="0" algn="r">
              <a:buNone/>
            </a:pPr>
            <a:fld id="{2A7F8C49-64BF-4615-B939-E4612274BB78}" type="slidenum">
              <a:rPr lang="en-US" sz="850">
                <a:solidFill>
                  <a:srgbClr val="64748B"/>
                </a:solidFill>
                <a:latin typeface="Calibri" pitchFamily="34" charset="0"/>
                <a:ea typeface="Calibri" pitchFamily="34" charset="-122"/>
                <a:cs typeface="Calibri" pitchFamily="34" charset="-120"/>
              </a:rPr>
              <a:t>9</a:t>
            </a:fld>
            <a:endParaRPr lang="en-US" sz="850"/>
          </a:p>
        </p:txBody>
      </p:sp>
      <p:sp>
        <p:nvSpPr>
          <p:cNvPr id="15" name="Text Source"/>
          <p:cNvSpPr/>
          <p:nvPr/>
        </p:nvSpPr>
        <p:spPr>
          <a:xfrm>
            <a:off x="731520" y="4400000"/>
            <a:ext cx="4983480" cy="240000"/>
          </a:xfrm>
          <a:prstGeom prst="rect">
            <a:avLst/>
          </a:prstGeom>
          <a:noFill/>
          <a:ln/>
        </p:spPr>
        <p:txBody>
          <a:bodyPr wrap="square" lIns="0" tIns="0" rIns="0" bIns="0" rtlCol="0" anchor="ctr"/>
          <a:lstStyle/>
          <a:p>
            <a:pPr marL="0" indent="0">
              <a:buNone/>
            </a:pPr>
            <a:r>
              <a:rPr lang="en-US" sz="800" i="1">
                <a:solidFill>
                  <a:srgbClr val="64748B"/>
                </a:solidFill>
                <a:latin typeface="Calibri" pitchFamily="34" charset="0"/>
                <a:ea typeface="Calibri" pitchFamily="34" charset="-122"/>
                <a:cs typeface="Calibri" pitchFamily="34" charset="-120"/>
              </a:rPr>
              <a:t>Source: Microsoft Work Trend Index, 2025.</a:t>
            </a:r>
            <a:endParaRPr lang="en-US" sz="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WELLBEING BY THE NUMBERS</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A Profession Under Strain</a:t>
            </a:r>
            <a:endParaRPr lang="en-US" sz="3000"/>
          </a:p>
        </p:txBody>
      </p:sp>
      <p:sp>
        <p:nvSpPr>
          <p:cNvPr id="4" name="Shape 2"/>
          <p:cNvSpPr/>
          <p:nvPr/>
        </p:nvSpPr>
        <p:spPr>
          <a:xfrm>
            <a:off x="457200" y="1598640"/>
            <a:ext cx="1993392" cy="22875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658368" y="1837944"/>
            <a:ext cx="566928" cy="566928"/>
          </a:xfrm>
          <a:prstGeom prst="ellipse">
            <a:avLst/>
          </a:prstGeom>
          <a:solidFill>
            <a:srgbClr val="CCFBF1"/>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785927" y="1965503"/>
            <a:ext cx="311810" cy="311810"/>
          </a:xfrm>
          <a:prstGeom prst="rect">
            <a:avLst/>
          </a:prstGeom>
        </p:spPr>
      </p:pic>
      <p:sp>
        <p:nvSpPr>
          <p:cNvPr id="7" name="Text 4"/>
          <p:cNvSpPr/>
          <p:nvPr/>
        </p:nvSpPr>
        <p:spPr>
          <a:xfrm>
            <a:off x="621792" y="2441448"/>
            <a:ext cx="1664208" cy="64008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19%</a:t>
            </a:r>
            <a:endParaRPr lang="en-US" sz="4000"/>
          </a:p>
        </p:txBody>
      </p:sp>
      <p:sp>
        <p:nvSpPr>
          <p:cNvPr id="8" name="Text 5"/>
          <p:cNvSpPr/>
          <p:nvPr/>
        </p:nvSpPr>
        <p:spPr>
          <a:xfrm>
            <a:off x="621792" y="3081528"/>
            <a:ext cx="1664208" cy="722376"/>
          </a:xfrm>
          <a:prstGeom prst="rect">
            <a:avLst/>
          </a:prstGeom>
          <a:noFill/>
          <a:ln/>
        </p:spPr>
        <p:txBody>
          <a:bodyPr wrap="square" lIns="0" tIns="0" rIns="0" bIns="0" rtlCol="0" anchor="t"/>
          <a:lstStyle/>
          <a:p>
            <a:pPr marL="0" indent="0">
              <a:lnSpc>
                <a:spcPct val="105000"/>
              </a:lnSpc>
              <a:buNone/>
            </a:pPr>
            <a:r>
              <a:rPr lang="en-US" sz="1150">
                <a:solidFill>
                  <a:srgbClr val="334155"/>
                </a:solidFill>
                <a:latin typeface="Calibri" pitchFamily="34" charset="0"/>
                <a:ea typeface="Calibri" pitchFamily="34" charset="-122"/>
                <a:cs typeface="Calibri" pitchFamily="34" charset="-120"/>
              </a:rPr>
              <a:t>of attorneys had SYMPTOMS of Anxiety</a:t>
            </a:r>
            <a:endParaRPr lang="en-US" sz="1150"/>
          </a:p>
        </p:txBody>
      </p:sp>
      <p:sp>
        <p:nvSpPr>
          <p:cNvPr id="9" name="Shape 6"/>
          <p:cNvSpPr/>
          <p:nvPr/>
        </p:nvSpPr>
        <p:spPr>
          <a:xfrm>
            <a:off x="2596896" y="1600200"/>
            <a:ext cx="1993392" cy="2286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0" name="Shape 7"/>
          <p:cNvSpPr/>
          <p:nvPr/>
        </p:nvSpPr>
        <p:spPr>
          <a:xfrm>
            <a:off x="2798064" y="1837944"/>
            <a:ext cx="566928" cy="566928"/>
          </a:xfrm>
          <a:prstGeom prst="ellipse">
            <a:avLst/>
          </a:prstGeom>
          <a:solidFill>
            <a:srgbClr val="CCFBF1"/>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2925623" y="1965503"/>
            <a:ext cx="311810" cy="311810"/>
          </a:xfrm>
          <a:prstGeom prst="rect">
            <a:avLst/>
          </a:prstGeom>
        </p:spPr>
      </p:pic>
      <p:sp>
        <p:nvSpPr>
          <p:cNvPr id="12" name="Text 8"/>
          <p:cNvSpPr/>
          <p:nvPr/>
        </p:nvSpPr>
        <p:spPr>
          <a:xfrm>
            <a:off x="2761488" y="2441448"/>
            <a:ext cx="1664208" cy="64008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28%</a:t>
            </a:r>
            <a:endParaRPr lang="en-US" sz="4000"/>
          </a:p>
        </p:txBody>
      </p:sp>
      <p:sp>
        <p:nvSpPr>
          <p:cNvPr id="13" name="Text 9"/>
          <p:cNvSpPr/>
          <p:nvPr/>
        </p:nvSpPr>
        <p:spPr>
          <a:xfrm>
            <a:off x="2761488" y="3118104"/>
            <a:ext cx="1664208" cy="685800"/>
          </a:xfrm>
          <a:prstGeom prst="rect">
            <a:avLst/>
          </a:prstGeom>
          <a:noFill/>
          <a:ln/>
        </p:spPr>
        <p:txBody>
          <a:bodyPr wrap="square" lIns="0" tIns="0" rIns="0" bIns="0" rtlCol="0" anchor="t"/>
          <a:lstStyle/>
          <a:p>
            <a:pPr marL="0" indent="0">
              <a:lnSpc>
                <a:spcPct val="105000"/>
              </a:lnSpc>
              <a:buNone/>
            </a:pPr>
            <a:r>
              <a:rPr lang="en-US" sz="1150">
                <a:solidFill>
                  <a:srgbClr val="334155"/>
                </a:solidFill>
                <a:latin typeface="Calibri" pitchFamily="34" charset="0"/>
                <a:ea typeface="Calibri" pitchFamily="34" charset="-122"/>
                <a:cs typeface="Calibri" pitchFamily="34" charset="-120"/>
              </a:rPr>
              <a:t>Had SYMPTOMS of depression — still far above the general population.</a:t>
            </a:r>
            <a:endParaRPr lang="en-US" sz="1150"/>
          </a:p>
        </p:txBody>
      </p:sp>
      <p:sp>
        <p:nvSpPr>
          <p:cNvPr id="14" name="Shape 10"/>
          <p:cNvSpPr/>
          <p:nvPr/>
        </p:nvSpPr>
        <p:spPr>
          <a:xfrm>
            <a:off x="4736592" y="1600200"/>
            <a:ext cx="1993392" cy="2286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5" name="Shape 11"/>
          <p:cNvSpPr/>
          <p:nvPr/>
        </p:nvSpPr>
        <p:spPr>
          <a:xfrm>
            <a:off x="4937760" y="1837944"/>
            <a:ext cx="566928" cy="566928"/>
          </a:xfrm>
          <a:prstGeom prst="ellipse">
            <a:avLst/>
          </a:prstGeom>
          <a:solidFill>
            <a:srgbClr val="CCFBF1"/>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5065319" y="1965503"/>
            <a:ext cx="311810" cy="311810"/>
          </a:xfrm>
          <a:prstGeom prst="rect">
            <a:avLst/>
          </a:prstGeom>
        </p:spPr>
      </p:pic>
      <p:sp>
        <p:nvSpPr>
          <p:cNvPr id="17" name="Text 12"/>
          <p:cNvSpPr/>
          <p:nvPr/>
        </p:nvSpPr>
        <p:spPr>
          <a:xfrm>
            <a:off x="4901184" y="2441448"/>
            <a:ext cx="1664208" cy="64008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48%</a:t>
            </a:r>
            <a:endParaRPr lang="en-US" sz="4000"/>
          </a:p>
        </p:txBody>
      </p:sp>
      <p:sp>
        <p:nvSpPr>
          <p:cNvPr id="18" name="Text 13"/>
          <p:cNvSpPr/>
          <p:nvPr/>
        </p:nvSpPr>
        <p:spPr>
          <a:xfrm>
            <a:off x="4901184" y="3118104"/>
            <a:ext cx="1664208" cy="685800"/>
          </a:xfrm>
          <a:prstGeom prst="rect">
            <a:avLst/>
          </a:prstGeom>
          <a:noFill/>
          <a:ln/>
        </p:spPr>
        <p:txBody>
          <a:bodyPr wrap="square" lIns="0" tIns="0" rIns="0" bIns="0" rtlCol="0" anchor="t"/>
          <a:lstStyle/>
          <a:p>
            <a:pPr marL="0" indent="0">
              <a:lnSpc>
                <a:spcPct val="105000"/>
              </a:lnSpc>
              <a:buNone/>
            </a:pPr>
            <a:r>
              <a:rPr lang="en-US" sz="1150">
                <a:solidFill>
                  <a:srgbClr val="334155"/>
                </a:solidFill>
                <a:latin typeface="Calibri" pitchFamily="34" charset="0"/>
                <a:ea typeface="Calibri" pitchFamily="34" charset="-122"/>
                <a:cs typeface="Calibri" pitchFamily="34" charset="-120"/>
              </a:rPr>
              <a:t>said they felt burned out a near-majority of the time.</a:t>
            </a:r>
            <a:endParaRPr lang="en-US" sz="1150"/>
          </a:p>
        </p:txBody>
      </p:sp>
      <p:sp>
        <p:nvSpPr>
          <p:cNvPr id="19" name="Shape 14"/>
          <p:cNvSpPr/>
          <p:nvPr/>
        </p:nvSpPr>
        <p:spPr>
          <a:xfrm>
            <a:off x="6876288" y="1600200"/>
            <a:ext cx="1993392" cy="2286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0" name="Shape 15"/>
          <p:cNvSpPr/>
          <p:nvPr/>
        </p:nvSpPr>
        <p:spPr>
          <a:xfrm>
            <a:off x="7077456" y="1837944"/>
            <a:ext cx="566928" cy="566928"/>
          </a:xfrm>
          <a:prstGeom prst="ellipse">
            <a:avLst/>
          </a:prstGeom>
          <a:solidFill>
            <a:srgbClr val="CCFBF1"/>
          </a:solidFill>
          <a:ln/>
        </p:spPr>
        <p:txBody>
          <a:bodyPr/>
          <a:lstStyle/>
          <a:p>
            <a:endParaRPr lang="en-US"/>
          </a:p>
        </p:txBody>
      </p:sp>
      <p:pic>
        <p:nvPicPr>
          <p:cNvPr id="21" name="Image 3" descr="preencoded.png"/>
          <p:cNvPicPr>
            <a:picLocks noChangeAspect="1"/>
          </p:cNvPicPr>
          <p:nvPr/>
        </p:nvPicPr>
        <p:blipFill>
          <a:blip r:embed="rId6"/>
          <a:stretch>
            <a:fillRect/>
          </a:stretch>
        </p:blipFill>
        <p:spPr>
          <a:xfrm>
            <a:off x="7205015" y="1965503"/>
            <a:ext cx="311810" cy="311810"/>
          </a:xfrm>
          <a:prstGeom prst="rect">
            <a:avLst/>
          </a:prstGeom>
        </p:spPr>
      </p:pic>
      <p:sp>
        <p:nvSpPr>
          <p:cNvPr id="22" name="Text 16"/>
          <p:cNvSpPr/>
          <p:nvPr/>
        </p:nvSpPr>
        <p:spPr>
          <a:xfrm>
            <a:off x="7040880" y="2441448"/>
            <a:ext cx="1664208" cy="64008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73%</a:t>
            </a:r>
            <a:endParaRPr lang="en-US" sz="4000"/>
          </a:p>
        </p:txBody>
      </p:sp>
      <p:sp>
        <p:nvSpPr>
          <p:cNvPr id="23" name="Text 17"/>
          <p:cNvSpPr/>
          <p:nvPr/>
        </p:nvSpPr>
        <p:spPr>
          <a:xfrm>
            <a:off x="7040880" y="3118104"/>
            <a:ext cx="1664208" cy="685800"/>
          </a:xfrm>
          <a:prstGeom prst="rect">
            <a:avLst/>
          </a:prstGeom>
          <a:noFill/>
          <a:ln/>
        </p:spPr>
        <p:txBody>
          <a:bodyPr wrap="square" lIns="0" tIns="0" rIns="0" bIns="0" rtlCol="0" anchor="t"/>
          <a:lstStyle/>
          <a:p>
            <a:pPr marL="0" indent="0">
              <a:lnSpc>
                <a:spcPct val="105000"/>
              </a:lnSpc>
              <a:buNone/>
            </a:pPr>
            <a:r>
              <a:rPr lang="en-US" sz="1150">
                <a:solidFill>
                  <a:srgbClr val="334155"/>
                </a:solidFill>
                <a:latin typeface="Calibri" pitchFamily="34" charset="0"/>
                <a:ea typeface="Calibri" pitchFamily="34" charset="-122"/>
                <a:cs typeface="Calibri" pitchFamily="34" charset="-120"/>
              </a:rPr>
              <a:t>believe their work environment contributes to mental-health struggles.</a:t>
            </a:r>
            <a:endParaRPr lang="en-US" sz="1150"/>
          </a:p>
        </p:txBody>
      </p:sp>
      <p:sp>
        <p:nvSpPr>
          <p:cNvPr id="24" name="Text 18"/>
          <p:cNvSpPr/>
          <p:nvPr/>
        </p:nvSpPr>
        <p:spPr>
          <a:xfrm>
            <a:off x="457200" y="3905000"/>
            <a:ext cx="8229600" cy="760000"/>
          </a:xfrm>
          <a:prstGeom prst="rect">
            <a:avLst/>
          </a:prstGeom>
          <a:noFill/>
          <a:ln/>
        </p:spPr>
        <p:txBody>
          <a:bodyPr wrap="square" lIns="0" tIns="0" rIns="0" bIns="0" rtlCol="0" anchor="ctr"/>
          <a:lstStyle/>
          <a:p>
            <a:pPr marL="0" indent="0" algn="ctr">
              <a:buNone/>
            </a:pPr>
            <a:r>
              <a:rPr lang="en-US" sz="1200" i="1">
                <a:solidFill>
                  <a:srgbClr val="64748B"/>
                </a:solidFill>
                <a:latin typeface="Calibri" pitchFamily="34" charset="0"/>
                <a:ea typeface="Calibri" pitchFamily="34" charset="-122"/>
                <a:cs typeface="Calibri" pitchFamily="34" charset="-120"/>
              </a:rPr>
              <a:t>Lawyers also contemplate suicide at roughly 19% — compared with about 4% of U.S. adults. Junior and women associates carry the highest risk.</a:t>
            </a:r>
          </a:p>
          <a:p>
            <a:pPr marL="0" indent="0" algn="ctr">
              <a:buNone/>
            </a:pPr>
            <a:r>
              <a:rPr lang="en-US" sz="850">
                <a:solidFill>
                  <a:srgbClr val="94A3B8"/>
                </a:solidFill>
                <a:latin typeface="Calibri" pitchFamily="34" charset="0"/>
                <a:ea typeface="Calibri" pitchFamily="34" charset="-122"/>
                <a:cs typeface="Calibri" pitchFamily="34" charset="-120"/>
              </a:rPr>
              <a:t>Sources: ALM Mental Health Survey, 2025; ABA &amp; Hazelden Betty Ford study.</a:t>
            </a:r>
            <a:endParaRPr lang="en-US" sz="850"/>
          </a:p>
        </p:txBody>
      </p:sp>
      <p:sp>
        <p:nvSpPr>
          <p:cNvPr id="25" name="Text 19"/>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6" name="Text 20"/>
          <p:cNvSpPr/>
          <p:nvPr/>
        </p:nvSpPr>
        <p:spPr>
          <a:xfrm>
            <a:off x="8229600" y="4828032"/>
            <a:ext cx="457200" cy="274320"/>
          </a:xfrm>
          <a:prstGeom prst="rect">
            <a:avLst/>
          </a:prstGeom>
          <a:noFill/>
          <a:ln/>
        </p:spPr>
        <p:txBody>
          <a:bodyPr wrap="square" lIns="0" tIns="0" rIns="0" bIns="0" rtlCol="0" anchor="ctr"/>
          <a:lstStyle/>
          <a:p>
            <a:pPr marL="0" indent="0" algn="r">
              <a:buNone/>
            </a:pPr>
            <a:fld id="{71900478-FF1D-4C09-8DD8-14B41A1CE158}" type="slidenum">
              <a:rPr lang="en-US" sz="850">
                <a:solidFill>
                  <a:srgbClr val="64748B"/>
                </a:solidFill>
                <a:latin typeface="Calibri" pitchFamily="34" charset="0"/>
                <a:ea typeface="Calibri" pitchFamily="34" charset="-122"/>
                <a:cs typeface="Calibri" pitchFamily="34" charset="-120"/>
              </a:rPr>
              <a:t>10</a:t>
            </a:fld>
            <a:endParaRPr lang="en-US" sz="85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WHERE UNMANAGED STRESS LEADS</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From Chronic Stress to Crisis</a:t>
            </a:r>
            <a:endParaRPr lang="en-US" sz="3000"/>
          </a:p>
        </p:txBody>
      </p:sp>
      <p:sp>
        <p:nvSpPr>
          <p:cNvPr id="4" name="Shape 2"/>
          <p:cNvSpPr/>
          <p:nvPr/>
        </p:nvSpPr>
        <p:spPr>
          <a:xfrm>
            <a:off x="457200" y="1627632"/>
            <a:ext cx="5074920" cy="9601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640080" y="1828800"/>
            <a:ext cx="566928" cy="566928"/>
          </a:xfrm>
          <a:prstGeom prst="ellipse">
            <a:avLst/>
          </a:prstGeom>
          <a:solidFill>
            <a:srgbClr val="CCFBF1"/>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767639" y="1956359"/>
            <a:ext cx="311810" cy="311810"/>
          </a:xfrm>
          <a:prstGeom prst="rect">
            <a:avLst/>
          </a:prstGeom>
        </p:spPr>
      </p:pic>
      <p:sp>
        <p:nvSpPr>
          <p:cNvPr id="7" name="Text 4"/>
          <p:cNvSpPr/>
          <p:nvPr/>
        </p:nvSpPr>
        <p:spPr>
          <a:xfrm>
            <a:off x="1371600" y="1746504"/>
            <a:ext cx="4023360" cy="32004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Burnout &amp; exhaustion</a:t>
            </a:r>
            <a:endParaRPr lang="en-US" sz="1450"/>
          </a:p>
        </p:txBody>
      </p:sp>
      <p:sp>
        <p:nvSpPr>
          <p:cNvPr id="8" name="Text 5"/>
          <p:cNvSpPr/>
          <p:nvPr/>
        </p:nvSpPr>
        <p:spPr>
          <a:xfrm>
            <a:off x="1371600" y="2048256"/>
            <a:ext cx="4041648" cy="502920"/>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Always-on pressure keeps the body in overdrive until exhaustion, cynicism, and detachment take hold.</a:t>
            </a:r>
            <a:endParaRPr lang="en-US" sz="1100"/>
          </a:p>
        </p:txBody>
      </p:sp>
      <p:sp>
        <p:nvSpPr>
          <p:cNvPr id="9" name="Shape 6"/>
          <p:cNvSpPr/>
          <p:nvPr/>
        </p:nvSpPr>
        <p:spPr>
          <a:xfrm>
            <a:off x="457200" y="2697480"/>
            <a:ext cx="5074920" cy="9601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0" name="Shape 7"/>
          <p:cNvSpPr/>
          <p:nvPr/>
        </p:nvSpPr>
        <p:spPr>
          <a:xfrm>
            <a:off x="640080" y="2898648"/>
            <a:ext cx="566928" cy="566928"/>
          </a:xfrm>
          <a:prstGeom prst="ellipse">
            <a:avLst/>
          </a:prstGeom>
          <a:solidFill>
            <a:srgbClr val="CCFBF1"/>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767639" y="3026207"/>
            <a:ext cx="311810" cy="311810"/>
          </a:xfrm>
          <a:prstGeom prst="rect">
            <a:avLst/>
          </a:prstGeom>
        </p:spPr>
      </p:pic>
      <p:sp>
        <p:nvSpPr>
          <p:cNvPr id="12" name="Text 8"/>
          <p:cNvSpPr/>
          <p:nvPr/>
        </p:nvSpPr>
        <p:spPr>
          <a:xfrm>
            <a:off x="1371600" y="2816352"/>
            <a:ext cx="4023360" cy="32004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Anxiety &amp; depression</a:t>
            </a:r>
            <a:endParaRPr lang="en-US" sz="1450"/>
          </a:p>
        </p:txBody>
      </p:sp>
      <p:sp>
        <p:nvSpPr>
          <p:cNvPr id="13" name="Text 9"/>
          <p:cNvSpPr/>
          <p:nvPr/>
        </p:nvSpPr>
        <p:spPr>
          <a:xfrm>
            <a:off x="1371600" y="3118104"/>
            <a:ext cx="4041648" cy="502920"/>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Prolonged stress is a leading driver of the anxiety and depression lawyers report at far higher rates than the public.</a:t>
            </a:r>
            <a:endParaRPr lang="en-US" sz="1100"/>
          </a:p>
        </p:txBody>
      </p:sp>
      <p:sp>
        <p:nvSpPr>
          <p:cNvPr id="14" name="Shape 10"/>
          <p:cNvSpPr/>
          <p:nvPr/>
        </p:nvSpPr>
        <p:spPr>
          <a:xfrm>
            <a:off x="457200" y="3767328"/>
            <a:ext cx="5074920" cy="9601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5" name="Shape 11"/>
          <p:cNvSpPr/>
          <p:nvPr/>
        </p:nvSpPr>
        <p:spPr>
          <a:xfrm>
            <a:off x="640080" y="3968496"/>
            <a:ext cx="566928" cy="566928"/>
          </a:xfrm>
          <a:prstGeom prst="ellipse">
            <a:avLst/>
          </a:prstGeom>
          <a:solidFill>
            <a:srgbClr val="CCFBF1"/>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767639" y="4096055"/>
            <a:ext cx="311810" cy="311810"/>
          </a:xfrm>
          <a:prstGeom prst="rect">
            <a:avLst/>
          </a:prstGeom>
        </p:spPr>
      </p:pic>
      <p:sp>
        <p:nvSpPr>
          <p:cNvPr id="17" name="Text 12"/>
          <p:cNvSpPr/>
          <p:nvPr/>
        </p:nvSpPr>
        <p:spPr>
          <a:xfrm>
            <a:off x="1371600" y="3886200"/>
            <a:ext cx="4023360" cy="32004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Substance use &amp; addiction</a:t>
            </a:r>
            <a:endParaRPr lang="en-US" sz="1450"/>
          </a:p>
        </p:txBody>
      </p:sp>
      <p:sp>
        <p:nvSpPr>
          <p:cNvPr id="18" name="Text 13"/>
          <p:cNvSpPr/>
          <p:nvPr/>
        </p:nvSpPr>
        <p:spPr>
          <a:xfrm>
            <a:off x="1371600" y="4187952"/>
            <a:ext cx="4041648" cy="502920"/>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Many lawyers self-medicate with alcohol or drugs, turning a coping habit into a substance use disorder.</a:t>
            </a:r>
            <a:endParaRPr lang="en-US" sz="1100"/>
          </a:p>
        </p:txBody>
      </p:sp>
      <p:sp>
        <p:nvSpPr>
          <p:cNvPr id="19" name="Shape 14"/>
          <p:cNvSpPr/>
          <p:nvPr/>
        </p:nvSpPr>
        <p:spPr>
          <a:xfrm>
            <a:off x="5806440" y="1627632"/>
            <a:ext cx="2880360" cy="3063240"/>
          </a:xfrm>
          <a:prstGeom prst="rect">
            <a:avLst/>
          </a:prstGeom>
          <a:solidFill>
            <a:srgbClr val="16212E"/>
          </a:solidFill>
          <a:ln/>
          <a:effectLst>
            <a:outerShdw blurRad="114300" dist="38100" dir="5400000" algn="bl" rotWithShape="0">
              <a:srgbClr val="16212E">
                <a:alpha val="12000"/>
              </a:srgbClr>
            </a:outerShdw>
          </a:effectLst>
        </p:spPr>
        <p:txBody>
          <a:bodyPr/>
          <a:lstStyle/>
          <a:p>
            <a:endParaRPr lang="en-US"/>
          </a:p>
        </p:txBody>
      </p:sp>
      <p:sp>
        <p:nvSpPr>
          <p:cNvPr id="20" name="Shape 15"/>
          <p:cNvSpPr/>
          <p:nvPr/>
        </p:nvSpPr>
        <p:spPr>
          <a:xfrm>
            <a:off x="5806440" y="1627632"/>
            <a:ext cx="2880360" cy="73152"/>
          </a:xfrm>
          <a:prstGeom prst="rect">
            <a:avLst/>
          </a:prstGeom>
          <a:solidFill>
            <a:srgbClr val="14B8A6"/>
          </a:solidFill>
          <a:ln/>
        </p:spPr>
        <p:txBody>
          <a:bodyPr/>
          <a:lstStyle/>
          <a:p>
            <a:endParaRPr lang="en-US"/>
          </a:p>
        </p:txBody>
      </p:sp>
      <p:sp>
        <p:nvSpPr>
          <p:cNvPr id="21" name="Shape 16"/>
          <p:cNvSpPr/>
          <p:nvPr/>
        </p:nvSpPr>
        <p:spPr>
          <a:xfrm>
            <a:off x="6053328" y="1874520"/>
            <a:ext cx="603504" cy="603504"/>
          </a:xfrm>
          <a:prstGeom prst="ellipse">
            <a:avLst/>
          </a:prstGeom>
          <a:solidFill>
            <a:srgbClr val="20303F"/>
          </a:solidFill>
          <a:ln/>
        </p:spPr>
        <p:txBody>
          <a:bodyPr/>
          <a:lstStyle/>
          <a:p>
            <a:endParaRPr lang="en-US"/>
          </a:p>
        </p:txBody>
      </p:sp>
      <p:pic>
        <p:nvPicPr>
          <p:cNvPr id="22" name="Image 3" descr="preencoded.png"/>
          <p:cNvPicPr>
            <a:picLocks noChangeAspect="1"/>
          </p:cNvPicPr>
          <p:nvPr/>
        </p:nvPicPr>
        <p:blipFill>
          <a:blip r:embed="rId6"/>
          <a:stretch>
            <a:fillRect/>
          </a:stretch>
        </p:blipFill>
        <p:spPr>
          <a:xfrm>
            <a:off x="6189116" y="2010308"/>
            <a:ext cx="331927" cy="331927"/>
          </a:xfrm>
          <a:prstGeom prst="rect">
            <a:avLst/>
          </a:prstGeom>
        </p:spPr>
      </p:pic>
      <p:sp>
        <p:nvSpPr>
          <p:cNvPr id="23" name="Text 17"/>
          <p:cNvSpPr/>
          <p:nvPr/>
        </p:nvSpPr>
        <p:spPr>
          <a:xfrm>
            <a:off x="6053328" y="2542032"/>
            <a:ext cx="2377440" cy="594360"/>
          </a:xfrm>
          <a:prstGeom prst="rect">
            <a:avLst/>
          </a:prstGeom>
          <a:noFill/>
          <a:ln/>
        </p:spPr>
        <p:txBody>
          <a:bodyPr wrap="square" lIns="0" tIns="0" rIns="0" bIns="0" rtlCol="0" anchor="ctr"/>
          <a:lstStyle/>
          <a:p>
            <a:pPr marL="0" indent="0">
              <a:buNone/>
            </a:pPr>
            <a:r>
              <a:rPr lang="en-US" sz="3800" b="1">
                <a:solidFill>
                  <a:srgbClr val="5EEAD4"/>
                </a:solidFill>
                <a:latin typeface="Trebuchet MS" pitchFamily="34" charset="0"/>
                <a:ea typeface="Trebuchet MS" pitchFamily="34" charset="-122"/>
                <a:cs typeface="Trebuchet MS" pitchFamily="34" charset="-120"/>
              </a:rPr>
              <a:t>1 in 5</a:t>
            </a:r>
            <a:endParaRPr lang="en-US" sz="3800"/>
          </a:p>
        </p:txBody>
      </p:sp>
      <p:sp>
        <p:nvSpPr>
          <p:cNvPr id="24" name="Text 18"/>
          <p:cNvSpPr/>
          <p:nvPr/>
        </p:nvSpPr>
        <p:spPr>
          <a:xfrm>
            <a:off x="6053328" y="3127248"/>
            <a:ext cx="2377440" cy="365760"/>
          </a:xfrm>
          <a:prstGeom prst="rect">
            <a:avLst/>
          </a:prstGeom>
          <a:noFill/>
          <a:ln/>
        </p:spPr>
        <p:txBody>
          <a:bodyPr wrap="square" lIns="0" tIns="0" rIns="0" bIns="0" rtlCol="0" anchor="ctr"/>
          <a:lstStyle/>
          <a:p>
            <a:pPr marL="0" indent="0">
              <a:buNone/>
            </a:pPr>
            <a:r>
              <a:rPr lang="en-US" sz="1150">
                <a:solidFill>
                  <a:srgbClr val="C7D2DC"/>
                </a:solidFill>
                <a:latin typeface="Calibri" pitchFamily="34" charset="0"/>
                <a:ea typeface="Calibri" pitchFamily="34" charset="-122"/>
                <a:cs typeface="Calibri" pitchFamily="34" charset="-120"/>
              </a:rPr>
              <a:t>attorneys qualifies as a problem drinker.</a:t>
            </a:r>
            <a:endParaRPr lang="en-US" sz="1150"/>
          </a:p>
        </p:txBody>
      </p:sp>
      <p:sp>
        <p:nvSpPr>
          <p:cNvPr id="25" name="Shape 19"/>
          <p:cNvSpPr/>
          <p:nvPr/>
        </p:nvSpPr>
        <p:spPr>
          <a:xfrm>
            <a:off x="6053328" y="3611880"/>
            <a:ext cx="2331720" cy="0"/>
          </a:xfrm>
          <a:prstGeom prst="line">
            <a:avLst/>
          </a:prstGeom>
          <a:noFill/>
          <a:ln w="12700">
            <a:solidFill>
              <a:srgbClr val="3A4D5E"/>
            </a:solidFill>
            <a:prstDash val="solid"/>
          </a:ln>
        </p:spPr>
        <p:txBody>
          <a:bodyPr/>
          <a:lstStyle/>
          <a:p>
            <a:endParaRPr lang="en-US"/>
          </a:p>
        </p:txBody>
      </p:sp>
      <p:sp>
        <p:nvSpPr>
          <p:cNvPr id="26" name="Text 20"/>
          <p:cNvSpPr/>
          <p:nvPr/>
        </p:nvSpPr>
        <p:spPr>
          <a:xfrm>
            <a:off x="6053328" y="3730752"/>
            <a:ext cx="2377440" cy="822960"/>
          </a:xfrm>
          <a:prstGeom prst="rect">
            <a:avLst/>
          </a:prstGeom>
          <a:noFill/>
          <a:ln/>
        </p:spPr>
        <p:txBody>
          <a:bodyPr wrap="square" lIns="0" tIns="0" rIns="0" bIns="0" rtlCol="0" anchor="t"/>
          <a:lstStyle/>
          <a:p>
            <a:pPr marL="0" indent="0">
              <a:lnSpc>
                <a:spcPct val="105000"/>
              </a:lnSpc>
              <a:buNone/>
            </a:pPr>
            <a:r>
              <a:rPr lang="en-US" sz="1100">
                <a:solidFill>
                  <a:srgbClr val="9FB2C0"/>
                </a:solidFill>
                <a:latin typeface="Calibri" pitchFamily="34" charset="0"/>
                <a:ea typeface="Calibri" pitchFamily="34" charset="-122"/>
                <a:cs typeface="Calibri" pitchFamily="34" charset="-120"/>
              </a:rPr>
              <a:t>About twice the rate of other educated professionals — and most never seek help.</a:t>
            </a:r>
            <a:endParaRPr lang="en-US" sz="1100"/>
          </a:p>
        </p:txBody>
      </p:sp>
      <p:sp>
        <p:nvSpPr>
          <p:cNvPr id="27" name="Text 21"/>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8" name="Text 22"/>
          <p:cNvSpPr/>
          <p:nvPr/>
        </p:nvSpPr>
        <p:spPr>
          <a:xfrm>
            <a:off x="8229600" y="4828032"/>
            <a:ext cx="457200" cy="274320"/>
          </a:xfrm>
          <a:prstGeom prst="rect">
            <a:avLst/>
          </a:prstGeom>
          <a:noFill/>
          <a:ln/>
        </p:spPr>
        <p:txBody>
          <a:bodyPr wrap="square" lIns="0" tIns="0" rIns="0" bIns="0" rtlCol="0" anchor="ctr"/>
          <a:lstStyle/>
          <a:p>
            <a:pPr marL="0" indent="0" algn="r">
              <a:buNone/>
            </a:pPr>
            <a:fld id="{E26AB084-C8EB-4B56-A5BC-8ED1DC2540FD}" type="slidenum">
              <a:rPr lang="en-US" sz="850">
                <a:solidFill>
                  <a:srgbClr val="64748B"/>
                </a:solidFill>
                <a:latin typeface="Calibri" pitchFamily="34" charset="0"/>
                <a:ea typeface="Calibri" pitchFamily="34" charset="-122"/>
                <a:cs typeface="Calibri" pitchFamily="34" charset="-120"/>
              </a:rPr>
              <a:t>11</a:t>
            </a:fld>
            <a:endParaRPr lang="en-US" sz="850"/>
          </a:p>
        </p:txBody>
      </p:sp>
      <p:sp>
        <p:nvSpPr>
          <p:cNvPr id="29" name="Text Source"/>
          <p:cNvSpPr/>
          <p:nvPr/>
        </p:nvSpPr>
        <p:spPr>
          <a:xfrm>
            <a:off x="6053328" y="4548000"/>
            <a:ext cx="2377440" cy="135000"/>
          </a:xfrm>
          <a:prstGeom prst="rect">
            <a:avLst/>
          </a:prstGeom>
          <a:noFill/>
          <a:ln/>
        </p:spPr>
        <p:txBody>
          <a:bodyPr wrap="square" lIns="0" tIns="0" rIns="0" bIns="0" rtlCol="0" anchor="ctr"/>
          <a:lstStyle/>
          <a:p>
            <a:pPr marL="0" indent="0">
              <a:buNone/>
            </a:pPr>
            <a:r>
              <a:rPr lang="en-US" sz="750" i="1">
                <a:solidFill>
                  <a:srgbClr val="9FB2C0"/>
                </a:solidFill>
                <a:latin typeface="Calibri" pitchFamily="34" charset="0"/>
                <a:ea typeface="Calibri" pitchFamily="34" charset="-122"/>
                <a:cs typeface="Calibri" pitchFamily="34" charset="-120"/>
              </a:rPr>
              <a:t>Source: ABA &amp; Hazelden Betty Ford, 2016.</a:t>
            </a:r>
            <a:endParaRPr lang="en-US" sz="7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1F5F9"/>
        </a:solidFill>
        <a:effectLst/>
      </p:bgPr>
    </p:bg>
    <p:spTree>
      <p:nvGrpSpPr>
        <p:cNvPr id="1" name=""/>
        <p:cNvGrpSpPr/>
        <p:nvPr/>
      </p:nvGrpSpPr>
      <p:grpSpPr>
        <a:xfrm>
          <a:off x="0" y="0"/>
          <a:ext cx="0" cy="0"/>
          <a:chOff x="0" y="0"/>
          <a:chExt cx="0" cy="0"/>
        </a:xfrm>
      </p:grpSpPr>
      <p:sp>
        <p:nvSpPr>
          <p:cNvPr id="2" name="Eyebrow"/>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WHEN WORK CONSUMES EVERYTHING</a:t>
            </a:r>
            <a:endParaRPr lang="en-US" sz="1100"/>
          </a:p>
        </p:txBody>
      </p:sp>
      <p:sp>
        <p:nvSpPr>
          <p:cNvPr id="3" name="Title"/>
          <p:cNvSpPr/>
          <p:nvPr/>
        </p:nvSpPr>
        <p:spPr>
          <a:xfrm>
            <a:off x="457200" y="658368"/>
            <a:ext cx="8229600" cy="50000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Burnout: Running on Empty</a:t>
            </a:r>
            <a:endParaRPr lang="en-US" sz="3000"/>
          </a:p>
        </p:txBody>
      </p:sp>
      <p:sp>
        <p:nvSpPr>
          <p:cNvPr id="4" name="Subtitle"/>
          <p:cNvSpPr/>
          <p:nvPr/>
        </p:nvSpPr>
        <p:spPr>
          <a:xfrm>
            <a:off x="457200" y="1188720"/>
            <a:ext cx="8229600" cy="320040"/>
          </a:xfrm>
          <a:prstGeom prst="rect">
            <a:avLst/>
          </a:prstGeom>
          <a:noFill/>
          <a:ln/>
        </p:spPr>
        <p:txBody>
          <a:bodyPr wrap="square" lIns="0" tIns="0" rIns="0" bIns="0" rtlCol="0" anchor="t"/>
          <a:lstStyle/>
          <a:p>
            <a:pPr marL="0" indent="0">
              <a:buNone/>
            </a:pPr>
            <a:r>
              <a:rPr lang="en-US" sz="1400">
                <a:solidFill>
                  <a:srgbClr val="475569"/>
                </a:solidFill>
                <a:latin typeface="Calibri" pitchFamily="34" charset="0"/>
                <a:ea typeface="Calibri" pitchFamily="34" charset="-122"/>
                <a:cs typeface="Calibri" pitchFamily="34" charset="-120"/>
              </a:rPr>
              <a:t>Chronic, unmanaged stress hollows out energy, engagement, and the judgment clients rely on.</a:t>
            </a:r>
            <a:endParaRPr lang="en-US" sz="1400"/>
          </a:p>
        </p:txBody>
      </p:sp>
      <p:sp>
        <p:nvSpPr>
          <p:cNvPr id="10" name="Card BG"/>
          <p:cNvSpPr/>
          <p:nvPr/>
        </p:nvSpPr>
        <p:spPr>
          <a:xfrm>
            <a:off x="4572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1" name="Card Bar"/>
          <p:cNvSpPr/>
          <p:nvPr/>
        </p:nvSpPr>
        <p:spPr>
          <a:xfrm>
            <a:off x="457200" y="1780000"/>
            <a:ext cx="2590800" cy="64008"/>
          </a:xfrm>
          <a:prstGeom prst="rect">
            <a:avLst/>
          </a:prstGeom>
          <a:solidFill>
            <a:srgbClr val="14B8A6"/>
          </a:solidFill>
          <a:ln/>
        </p:spPr>
        <p:txBody>
          <a:bodyPr/>
          <a:lstStyle/>
          <a:p>
            <a:endParaRPr lang="en-US"/>
          </a:p>
        </p:txBody>
      </p:sp>
      <p:sp>
        <p:nvSpPr>
          <p:cNvPr id="12" name="Card Number"/>
          <p:cNvSpPr/>
          <p:nvPr/>
        </p:nvSpPr>
        <p:spPr>
          <a:xfrm>
            <a:off x="6858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66%</a:t>
            </a:r>
            <a:endParaRPr lang="en-US" sz="4000"/>
          </a:p>
        </p:txBody>
      </p:sp>
      <p:sp>
        <p:nvSpPr>
          <p:cNvPr id="13" name="Card Heading"/>
          <p:cNvSpPr/>
          <p:nvPr/>
        </p:nvSpPr>
        <p:spPr>
          <a:xfrm>
            <a:off x="6858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Profession took a toll</a:t>
            </a:r>
            <a:endParaRPr lang="en-US" sz="1300"/>
          </a:p>
        </p:txBody>
      </p:sp>
      <p:sp>
        <p:nvSpPr>
          <p:cNvPr id="14" name="Card Desc"/>
          <p:cNvSpPr/>
          <p:nvPr/>
        </p:nvSpPr>
        <p:spPr>
          <a:xfrm>
            <a:off x="6858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Two-thirds of practicing lawyers say their time in law has been detrimental to their mental health.</a:t>
            </a:r>
            <a:endParaRPr lang="en-US" sz="1050"/>
          </a:p>
        </p:txBody>
      </p:sp>
      <p:sp>
        <p:nvSpPr>
          <p:cNvPr id="16" name="Card BG"/>
          <p:cNvSpPr/>
          <p:nvPr/>
        </p:nvSpPr>
        <p:spPr>
          <a:xfrm>
            <a:off x="32766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7" name="Card Bar"/>
          <p:cNvSpPr/>
          <p:nvPr/>
        </p:nvSpPr>
        <p:spPr>
          <a:xfrm>
            <a:off x="3276600" y="1780000"/>
            <a:ext cx="2590800" cy="64008"/>
          </a:xfrm>
          <a:prstGeom prst="rect">
            <a:avLst/>
          </a:prstGeom>
          <a:solidFill>
            <a:srgbClr val="14B8A6"/>
          </a:solidFill>
          <a:ln/>
        </p:spPr>
        <p:txBody>
          <a:bodyPr/>
          <a:lstStyle/>
          <a:p>
            <a:endParaRPr lang="en-US"/>
          </a:p>
        </p:txBody>
      </p:sp>
      <p:sp>
        <p:nvSpPr>
          <p:cNvPr id="18" name="Card Number"/>
          <p:cNvSpPr/>
          <p:nvPr/>
        </p:nvSpPr>
        <p:spPr>
          <a:xfrm>
            <a:off x="35052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~50%</a:t>
            </a:r>
            <a:endParaRPr lang="en-US" sz="4000"/>
          </a:p>
        </p:txBody>
      </p:sp>
      <p:sp>
        <p:nvSpPr>
          <p:cNvPr id="19" name="Card Heading"/>
          <p:cNvSpPr/>
          <p:nvPr/>
        </p:nvSpPr>
        <p:spPr>
          <a:xfrm>
            <a:off x="35052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Ready to walk away</a:t>
            </a:r>
            <a:endParaRPr lang="en-US" sz="1300"/>
          </a:p>
        </p:txBody>
      </p:sp>
      <p:sp>
        <p:nvSpPr>
          <p:cNvPr id="20" name="Card Desc"/>
          <p:cNvSpPr/>
          <p:nvPr/>
        </p:nvSpPr>
        <p:spPr>
          <a:xfrm>
            <a:off x="35052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Nearly half of lawyers are considering leaving the profession, citing stress and burnout.</a:t>
            </a:r>
            <a:endParaRPr lang="en-US" sz="1050"/>
          </a:p>
        </p:txBody>
      </p:sp>
      <p:sp>
        <p:nvSpPr>
          <p:cNvPr id="22" name="Card BG"/>
          <p:cNvSpPr/>
          <p:nvPr/>
        </p:nvSpPr>
        <p:spPr>
          <a:xfrm>
            <a:off x="60960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3" name="Card Bar"/>
          <p:cNvSpPr/>
          <p:nvPr/>
        </p:nvSpPr>
        <p:spPr>
          <a:xfrm>
            <a:off x="6096000" y="1780000"/>
            <a:ext cx="2590800" cy="64008"/>
          </a:xfrm>
          <a:prstGeom prst="rect">
            <a:avLst/>
          </a:prstGeom>
          <a:solidFill>
            <a:srgbClr val="14B8A6"/>
          </a:solidFill>
          <a:ln/>
        </p:spPr>
        <p:txBody>
          <a:bodyPr/>
          <a:lstStyle/>
          <a:p>
            <a:endParaRPr lang="en-US"/>
          </a:p>
        </p:txBody>
      </p:sp>
      <p:sp>
        <p:nvSpPr>
          <p:cNvPr id="24" name="Card Number"/>
          <p:cNvSpPr/>
          <p:nvPr/>
        </p:nvSpPr>
        <p:spPr>
          <a:xfrm>
            <a:off x="63246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5x</a:t>
            </a:r>
            <a:endParaRPr lang="en-US" sz="4000"/>
          </a:p>
        </p:txBody>
      </p:sp>
      <p:sp>
        <p:nvSpPr>
          <p:cNvPr id="25" name="Card Heading"/>
          <p:cNvSpPr/>
          <p:nvPr/>
        </p:nvSpPr>
        <p:spPr>
          <a:xfrm>
            <a:off x="63246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Higher addiction risk</a:t>
            </a:r>
            <a:endParaRPr lang="en-US" sz="1300"/>
          </a:p>
        </p:txBody>
      </p:sp>
      <p:sp>
        <p:nvSpPr>
          <p:cNvPr id="26" name="Card Desc"/>
          <p:cNvSpPr/>
          <p:nvPr/>
        </p:nvSpPr>
        <p:spPr>
          <a:xfrm>
            <a:off x="63246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Lawyers who feel extremely burned out are nearly five times more likely to struggle with substance abuse.</a:t>
            </a:r>
            <a:endParaRPr lang="en-US" sz="1050"/>
          </a:p>
        </p:txBody>
      </p:sp>
      <p:sp>
        <p:nvSpPr>
          <p:cNvPr id="40" name="Takeaway BG"/>
          <p:cNvSpPr/>
          <p:nvPr/>
        </p:nvSpPr>
        <p:spPr>
          <a:xfrm>
            <a:off x="457200" y="3980000"/>
            <a:ext cx="8229600" cy="520000"/>
          </a:xfrm>
          <a:prstGeom prst="rect">
            <a:avLst/>
          </a:prstGeom>
          <a:solidFill>
            <a:srgbClr val="E7EEF3"/>
          </a:solidFill>
          <a:ln/>
        </p:spPr>
        <p:txBody>
          <a:bodyPr/>
          <a:lstStyle/>
          <a:p>
            <a:endParaRPr lang="en-US"/>
          </a:p>
        </p:txBody>
      </p:sp>
      <p:sp>
        <p:nvSpPr>
          <p:cNvPr id="41" name="Takeaway Bar"/>
          <p:cNvSpPr/>
          <p:nvPr/>
        </p:nvSpPr>
        <p:spPr>
          <a:xfrm>
            <a:off x="457200" y="3980000"/>
            <a:ext cx="64008" cy="520000"/>
          </a:xfrm>
          <a:prstGeom prst="rect">
            <a:avLst/>
          </a:prstGeom>
          <a:solidFill>
            <a:srgbClr val="14B8A6"/>
          </a:solidFill>
          <a:ln/>
        </p:spPr>
        <p:txBody>
          <a:bodyPr/>
          <a:lstStyle/>
          <a:p>
            <a:endParaRPr lang="en-US"/>
          </a:p>
        </p:txBody>
      </p:sp>
      <p:sp>
        <p:nvSpPr>
          <p:cNvPr id="42" name="Takeaway Text"/>
          <p:cNvSpPr/>
          <p:nvPr/>
        </p:nvSpPr>
        <p:spPr>
          <a:xfrm>
            <a:off x="750000" y="3980000"/>
            <a:ext cx="7700000" cy="520000"/>
          </a:xfrm>
          <a:prstGeom prst="rect">
            <a:avLst/>
          </a:prstGeom>
          <a:noFill/>
          <a:ln/>
        </p:spPr>
        <p:txBody>
          <a:bodyPr wrap="square" lIns="0" tIns="0" rIns="0" bIns="0" rtlCol="0" anchor="ctr"/>
          <a:lstStyle/>
          <a:p>
            <a:pPr marL="0" indent="0">
              <a:buNone/>
            </a:pPr>
            <a:r>
              <a:rPr lang="en-US" sz="1200" b="1">
                <a:solidFill>
                  <a:srgbClr val="0F766E"/>
                </a:solidFill>
                <a:latin typeface="Calibri" pitchFamily="34" charset="0"/>
                <a:ea typeface="Calibri" pitchFamily="34" charset="-122"/>
                <a:cs typeface="Calibri" pitchFamily="34" charset="-120"/>
              </a:rPr>
              <a:t>Burnout isn't weakness </a:t>
            </a:r>
            <a:r>
              <a:rPr lang="en-US" sz="1200">
                <a:solidFill>
                  <a:srgbClr val="334155"/>
                </a:solidFill>
                <a:latin typeface="Calibri" pitchFamily="34" charset="0"/>
                <a:ea typeface="Calibri" pitchFamily="34" charset="-122"/>
                <a:cs typeface="Calibri" pitchFamily="34" charset="-120"/>
              </a:rPr>
              <a:t>- it's the predictable result of an always-on workload with no time to recover.</a:t>
            </a:r>
            <a:endParaRPr lang="en-US" sz="1200"/>
          </a:p>
        </p:txBody>
      </p:sp>
      <p:sp>
        <p:nvSpPr>
          <p:cNvPr id="43" name="Text Source"/>
          <p:cNvSpPr/>
          <p:nvPr/>
        </p:nvSpPr>
        <p:spPr>
          <a:xfrm>
            <a:off x="457200" y="4590000"/>
            <a:ext cx="7772400" cy="190000"/>
          </a:xfrm>
          <a:prstGeom prst="rect">
            <a:avLst/>
          </a:prstGeom>
          <a:noFill/>
          <a:ln/>
        </p:spPr>
        <p:txBody>
          <a:bodyPr wrap="square" lIns="0" tIns="0" rIns="0" bIns="0" rtlCol="0" anchor="ctr"/>
          <a:lstStyle/>
          <a:p>
            <a:pPr marL="0" indent="0">
              <a:buNone/>
            </a:pPr>
            <a:r>
              <a:rPr lang="en-US" sz="800" i="1">
                <a:solidFill>
                  <a:srgbClr val="64748B"/>
                </a:solidFill>
                <a:latin typeface="Calibri" pitchFamily="34" charset="0"/>
                <a:ea typeface="Calibri" pitchFamily="34" charset="-122"/>
                <a:cs typeface="Calibri" pitchFamily="34" charset="-120"/>
              </a:rPr>
              <a:t>Source: Krill et al. (2023), Healthcare; ALM Mental Health &amp; Wellness Survey.</a:t>
            </a:r>
            <a:endParaRPr lang="en-US" sz="800"/>
          </a:p>
        </p:txBody>
      </p:sp>
      <p:sp>
        <p:nvSpPr>
          <p:cNvPr id="44"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45"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7129CD68-65AF-421F-A335-3DBC6B169792}" type="slidenum">
              <a:rPr lang="en-US" sz="850">
                <a:solidFill>
                  <a:srgbClr val="64748B"/>
                </a:solidFill>
                <a:latin typeface="Calibri" pitchFamily="34" charset="0"/>
                <a:ea typeface="Calibri" pitchFamily="34" charset="-122"/>
                <a:cs typeface="Calibri" pitchFamily="34" charset="-120"/>
              </a:rPr>
              <a:t>12</a:t>
            </a:fld>
            <a:endParaRPr lang="en-US" sz="85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bg>
      <p:bgPr>
        <a:solidFill>
          <a:srgbClr val="F1F5F9"/>
        </a:solidFill>
        <a:effectLst/>
      </p:bgPr>
    </p:bg>
    <p:spTree>
      <p:nvGrpSpPr>
        <p:cNvPr id="1" name=""/>
        <p:cNvGrpSpPr/>
        <p:nvPr/>
      </p:nvGrpSpPr>
      <p:grpSpPr>
        <a:xfrm>
          <a:off x="0" y="0"/>
          <a:ext cx="0" cy="0"/>
          <a:chOff x="0" y="0"/>
          <a:chExt cx="0" cy="0"/>
        </a:xfrm>
      </p:grpSpPr>
      <p:sp>
        <p:nvSpPr>
          <p:cNvPr id="2" name="Eyebrow"/>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THE MIND UNDER STRAIN</a:t>
            </a:r>
            <a:endParaRPr lang="en-US" sz="1100"/>
          </a:p>
        </p:txBody>
      </p:sp>
      <p:sp>
        <p:nvSpPr>
          <p:cNvPr id="3" name="Title"/>
          <p:cNvSpPr/>
          <p:nvPr/>
        </p:nvSpPr>
        <p:spPr>
          <a:xfrm>
            <a:off x="457200" y="658368"/>
            <a:ext cx="8229600" cy="50000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Anxiety, Depression &amp; Mental Health</a:t>
            </a:r>
            <a:endParaRPr lang="en-US" sz="3000"/>
          </a:p>
        </p:txBody>
      </p:sp>
      <p:sp>
        <p:nvSpPr>
          <p:cNvPr id="4" name="Subtitle"/>
          <p:cNvSpPr/>
          <p:nvPr/>
        </p:nvSpPr>
        <p:spPr>
          <a:xfrm>
            <a:off x="457200" y="1188720"/>
            <a:ext cx="8229600" cy="320040"/>
          </a:xfrm>
          <a:prstGeom prst="rect">
            <a:avLst/>
          </a:prstGeom>
          <a:noFill/>
          <a:ln/>
        </p:spPr>
        <p:txBody>
          <a:bodyPr wrap="square" lIns="0" tIns="0" rIns="0" bIns="0" rtlCol="0" anchor="t"/>
          <a:lstStyle/>
          <a:p>
            <a:pPr marL="0" indent="0">
              <a:buNone/>
            </a:pPr>
            <a:r>
              <a:rPr lang="en-US" sz="1400">
                <a:solidFill>
                  <a:srgbClr val="475569"/>
                </a:solidFill>
                <a:latin typeface="Calibri" pitchFamily="34" charset="0"/>
                <a:ea typeface="Calibri" pitchFamily="34" charset="-122"/>
                <a:cs typeface="Calibri" pitchFamily="34" charset="-120"/>
              </a:rPr>
              <a:t>Lawyers report mood and anxiety symptoms at rates well above the general public.</a:t>
            </a:r>
            <a:endParaRPr lang="en-US" sz="1400"/>
          </a:p>
        </p:txBody>
      </p:sp>
      <p:sp>
        <p:nvSpPr>
          <p:cNvPr id="10" name="Card BG"/>
          <p:cNvSpPr/>
          <p:nvPr/>
        </p:nvSpPr>
        <p:spPr>
          <a:xfrm>
            <a:off x="4572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1" name="Card Bar"/>
          <p:cNvSpPr/>
          <p:nvPr/>
        </p:nvSpPr>
        <p:spPr>
          <a:xfrm>
            <a:off x="457200" y="1780000"/>
            <a:ext cx="2590800" cy="64008"/>
          </a:xfrm>
          <a:prstGeom prst="rect">
            <a:avLst/>
          </a:prstGeom>
          <a:solidFill>
            <a:srgbClr val="14B8A6"/>
          </a:solidFill>
          <a:ln/>
        </p:spPr>
        <p:txBody>
          <a:bodyPr/>
          <a:lstStyle/>
          <a:p>
            <a:endParaRPr lang="en-US"/>
          </a:p>
        </p:txBody>
      </p:sp>
      <p:sp>
        <p:nvSpPr>
          <p:cNvPr id="12" name="Card Number"/>
          <p:cNvSpPr/>
          <p:nvPr/>
        </p:nvSpPr>
        <p:spPr>
          <a:xfrm>
            <a:off x="6858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28%</a:t>
            </a:r>
            <a:endParaRPr lang="en-US" sz="4000"/>
          </a:p>
        </p:txBody>
      </p:sp>
      <p:sp>
        <p:nvSpPr>
          <p:cNvPr id="13" name="Card Heading"/>
          <p:cNvSpPr/>
          <p:nvPr/>
        </p:nvSpPr>
        <p:spPr>
          <a:xfrm>
            <a:off x="6858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Depression</a:t>
            </a:r>
            <a:endParaRPr lang="en-US" sz="1300"/>
          </a:p>
        </p:txBody>
      </p:sp>
      <p:sp>
        <p:nvSpPr>
          <p:cNvPr id="14" name="Card Desc"/>
          <p:cNvSpPr/>
          <p:nvPr/>
        </p:nvSpPr>
        <p:spPr>
          <a:xfrm>
            <a:off x="6858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More than one in four attorneys report symptoms of depression - well above population norms.</a:t>
            </a:r>
            <a:endParaRPr lang="en-US" sz="1050"/>
          </a:p>
        </p:txBody>
      </p:sp>
      <p:sp>
        <p:nvSpPr>
          <p:cNvPr id="16" name="Card BG"/>
          <p:cNvSpPr/>
          <p:nvPr/>
        </p:nvSpPr>
        <p:spPr>
          <a:xfrm>
            <a:off x="32766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7" name="Card Bar"/>
          <p:cNvSpPr/>
          <p:nvPr/>
        </p:nvSpPr>
        <p:spPr>
          <a:xfrm>
            <a:off x="3276600" y="1780000"/>
            <a:ext cx="2590800" cy="64008"/>
          </a:xfrm>
          <a:prstGeom prst="rect">
            <a:avLst/>
          </a:prstGeom>
          <a:solidFill>
            <a:srgbClr val="14B8A6"/>
          </a:solidFill>
          <a:ln/>
        </p:spPr>
        <p:txBody>
          <a:bodyPr/>
          <a:lstStyle/>
          <a:p>
            <a:endParaRPr lang="en-US"/>
          </a:p>
        </p:txBody>
      </p:sp>
      <p:sp>
        <p:nvSpPr>
          <p:cNvPr id="18" name="Card Number"/>
          <p:cNvSpPr/>
          <p:nvPr/>
        </p:nvSpPr>
        <p:spPr>
          <a:xfrm>
            <a:off x="35052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19%</a:t>
            </a:r>
            <a:endParaRPr lang="en-US" sz="4000"/>
          </a:p>
        </p:txBody>
      </p:sp>
      <p:sp>
        <p:nvSpPr>
          <p:cNvPr id="19" name="Card Heading"/>
          <p:cNvSpPr/>
          <p:nvPr/>
        </p:nvSpPr>
        <p:spPr>
          <a:xfrm>
            <a:off x="35052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Anxiety</a:t>
            </a:r>
            <a:endParaRPr lang="en-US" sz="1300"/>
          </a:p>
        </p:txBody>
      </p:sp>
      <p:sp>
        <p:nvSpPr>
          <p:cNvPr id="20" name="Card Desc"/>
          <p:cNvSpPr/>
          <p:nvPr/>
        </p:nvSpPr>
        <p:spPr>
          <a:xfrm>
            <a:off x="35052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Anxiety is widespread and often masked by high performance; rates climbed sharply through the pandemic.</a:t>
            </a:r>
            <a:endParaRPr lang="en-US" sz="1050"/>
          </a:p>
        </p:txBody>
      </p:sp>
      <p:sp>
        <p:nvSpPr>
          <p:cNvPr id="22" name="Card BG"/>
          <p:cNvSpPr/>
          <p:nvPr/>
        </p:nvSpPr>
        <p:spPr>
          <a:xfrm>
            <a:off x="60960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3" name="Card Bar"/>
          <p:cNvSpPr/>
          <p:nvPr/>
        </p:nvSpPr>
        <p:spPr>
          <a:xfrm>
            <a:off x="6096000" y="1780000"/>
            <a:ext cx="2590800" cy="64008"/>
          </a:xfrm>
          <a:prstGeom prst="rect">
            <a:avLst/>
          </a:prstGeom>
          <a:solidFill>
            <a:srgbClr val="14B8A6"/>
          </a:solidFill>
          <a:ln/>
        </p:spPr>
        <p:txBody>
          <a:bodyPr/>
          <a:lstStyle/>
          <a:p>
            <a:endParaRPr lang="en-US"/>
          </a:p>
        </p:txBody>
      </p:sp>
      <p:sp>
        <p:nvSpPr>
          <p:cNvPr id="24" name="Card Number"/>
          <p:cNvSpPr/>
          <p:nvPr/>
        </p:nvSpPr>
        <p:spPr>
          <a:xfrm>
            <a:off x="63246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23%</a:t>
            </a:r>
            <a:endParaRPr lang="en-US" sz="4000"/>
          </a:p>
        </p:txBody>
      </p:sp>
      <p:sp>
        <p:nvSpPr>
          <p:cNvPr id="25" name="Card Heading"/>
          <p:cNvSpPr/>
          <p:nvPr/>
        </p:nvSpPr>
        <p:spPr>
          <a:xfrm>
            <a:off x="63246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Chronic stress</a:t>
            </a:r>
            <a:endParaRPr lang="en-US" sz="1300"/>
          </a:p>
        </p:txBody>
      </p:sp>
      <p:sp>
        <p:nvSpPr>
          <p:cNvPr id="26" name="Card Desc"/>
          <p:cNvSpPr/>
          <p:nvPr/>
        </p:nvSpPr>
        <p:spPr>
          <a:xfrm>
            <a:off x="63246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Sustained stress is the common thread that links and amplifies these conditions.</a:t>
            </a:r>
            <a:endParaRPr lang="en-US" sz="1050"/>
          </a:p>
        </p:txBody>
      </p:sp>
      <p:sp>
        <p:nvSpPr>
          <p:cNvPr id="40" name="Takeaway BG"/>
          <p:cNvSpPr/>
          <p:nvPr/>
        </p:nvSpPr>
        <p:spPr>
          <a:xfrm>
            <a:off x="457200" y="3980000"/>
            <a:ext cx="8229600" cy="520000"/>
          </a:xfrm>
          <a:prstGeom prst="rect">
            <a:avLst/>
          </a:prstGeom>
          <a:solidFill>
            <a:srgbClr val="E7EEF3"/>
          </a:solidFill>
          <a:ln/>
        </p:spPr>
        <p:txBody>
          <a:bodyPr/>
          <a:lstStyle/>
          <a:p>
            <a:endParaRPr lang="en-US"/>
          </a:p>
        </p:txBody>
      </p:sp>
      <p:sp>
        <p:nvSpPr>
          <p:cNvPr id="41" name="Takeaway Bar"/>
          <p:cNvSpPr/>
          <p:nvPr/>
        </p:nvSpPr>
        <p:spPr>
          <a:xfrm>
            <a:off x="457200" y="3980000"/>
            <a:ext cx="64008" cy="520000"/>
          </a:xfrm>
          <a:prstGeom prst="rect">
            <a:avLst/>
          </a:prstGeom>
          <a:solidFill>
            <a:srgbClr val="14B8A6"/>
          </a:solidFill>
          <a:ln/>
        </p:spPr>
        <p:txBody>
          <a:bodyPr/>
          <a:lstStyle/>
          <a:p>
            <a:endParaRPr lang="en-US"/>
          </a:p>
        </p:txBody>
      </p:sp>
      <p:sp>
        <p:nvSpPr>
          <p:cNvPr id="42" name="Takeaway Text"/>
          <p:cNvSpPr/>
          <p:nvPr/>
        </p:nvSpPr>
        <p:spPr>
          <a:xfrm>
            <a:off x="750000" y="3980000"/>
            <a:ext cx="7700000" cy="520000"/>
          </a:xfrm>
          <a:prstGeom prst="rect">
            <a:avLst/>
          </a:prstGeom>
          <a:noFill/>
          <a:ln/>
        </p:spPr>
        <p:txBody>
          <a:bodyPr wrap="square" lIns="0" tIns="0" rIns="0" bIns="0" rtlCol="0" anchor="ctr"/>
          <a:lstStyle/>
          <a:p>
            <a:pPr marL="0" indent="0">
              <a:buNone/>
            </a:pPr>
            <a:r>
              <a:rPr lang="en-US" sz="1200" b="1">
                <a:solidFill>
                  <a:srgbClr val="0F766E"/>
                </a:solidFill>
                <a:latin typeface="Calibri" pitchFamily="34" charset="0"/>
                <a:ea typeface="Calibri" pitchFamily="34" charset="-122"/>
                <a:cs typeface="Calibri" pitchFamily="34" charset="-120"/>
              </a:rPr>
              <a:t>Most never seek help </a:t>
            </a:r>
            <a:r>
              <a:rPr lang="en-US" sz="1200">
                <a:solidFill>
                  <a:srgbClr val="334155"/>
                </a:solidFill>
                <a:latin typeface="Calibri" pitchFamily="34" charset="0"/>
                <a:ea typeface="Calibri" pitchFamily="34" charset="-122"/>
                <a:cs typeface="Calibri" pitchFamily="34" charset="-120"/>
              </a:rPr>
              <a:t>- stigma and confidentiality fears keep too much of this distress hidden.</a:t>
            </a:r>
            <a:endParaRPr lang="en-US" sz="1200"/>
          </a:p>
        </p:txBody>
      </p:sp>
      <p:sp>
        <p:nvSpPr>
          <p:cNvPr id="43" name="Text Source"/>
          <p:cNvSpPr/>
          <p:nvPr/>
        </p:nvSpPr>
        <p:spPr>
          <a:xfrm>
            <a:off x="457200" y="4590000"/>
            <a:ext cx="7772400" cy="190000"/>
          </a:xfrm>
          <a:prstGeom prst="rect">
            <a:avLst/>
          </a:prstGeom>
          <a:noFill/>
          <a:ln/>
        </p:spPr>
        <p:txBody>
          <a:bodyPr wrap="square" lIns="0" tIns="0" rIns="0" bIns="0" rtlCol="0" anchor="ctr"/>
          <a:lstStyle/>
          <a:p>
            <a:pPr marL="0" indent="0">
              <a:buNone/>
            </a:pPr>
            <a:r>
              <a:rPr lang="en-US" sz="800" i="1">
                <a:solidFill>
                  <a:srgbClr val="64748B"/>
                </a:solidFill>
                <a:latin typeface="Calibri" pitchFamily="34" charset="0"/>
                <a:ea typeface="Calibri" pitchFamily="34" charset="-122"/>
                <a:cs typeface="Calibri" pitchFamily="34" charset="-120"/>
              </a:rPr>
              <a:t>Source: Krill, Johnson &amp; Albert (2016), Journal of Addiction Medicine.</a:t>
            </a:r>
            <a:endParaRPr lang="en-US" sz="800"/>
          </a:p>
        </p:txBody>
      </p:sp>
      <p:sp>
        <p:nvSpPr>
          <p:cNvPr id="44"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45"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FEAB5ED5-D70E-4983-BDE4-81CCDA6A2365}" type="slidenum">
              <a:rPr lang="en-US" sz="850">
                <a:solidFill>
                  <a:srgbClr val="64748B"/>
                </a:solidFill>
                <a:latin typeface="Calibri" pitchFamily="34" charset="0"/>
                <a:ea typeface="Calibri" pitchFamily="34" charset="-122"/>
                <a:cs typeface="Calibri" pitchFamily="34" charset="-120"/>
              </a:rPr>
              <a:t>13</a:t>
            </a:fld>
            <a:endParaRPr lang="en-US" sz="85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op-rule">
            <a:extLst>
              <a:ext uri="{FF2B5EF4-FFF2-40B4-BE49-F238E27FC236}">
                <a16:creationId xmlns:a16="http://schemas.microsoft.com/office/drawing/2014/main" id="{7A45EA20-8194-424E-B618-907FD17B7B01}"/>
              </a:ext>
            </a:extLst>
          </p:cNvPr>
          <p:cNvSpPr>
            <a:spLocks noGrp="1"/>
          </p:cNvSpPr>
          <p:nvPr/>
        </p:nvSpPr>
        <p:spPr>
          <a:xfrm>
            <a:off x="514350" y="335757"/>
            <a:ext cx="8115300" cy="21431"/>
          </a:xfrm>
          <a:prstGeom prst="rect">
            <a:avLst/>
          </a:prstGeom>
          <a:solidFill>
            <a:srgbClr val="8F1D35"/>
          </a:solidFill>
          <a:ln w="0">
            <a:solidFill>
              <a:srgbClr val="8F1D35"/>
            </a:solidFill>
            <a:prstDash val="solid"/>
          </a:ln>
        </p:spPr>
        <p:txBody>
          <a:bodyPr/>
          <a:lstStyle/>
          <a:p>
            <a:endParaRPr lang="en-US" sz="1350"/>
          </a:p>
        </p:txBody>
      </p:sp>
      <p:sp>
        <p:nvSpPr>
          <p:cNvPr id="2" name="eyebrow">
            <a:extLst>
              <a:ext uri="{FF2B5EF4-FFF2-40B4-BE49-F238E27FC236}">
                <a16:creationId xmlns:a16="http://schemas.microsoft.com/office/drawing/2014/main" id="{541951A1-1D87-4803-936B-8564149557F0}"/>
              </a:ext>
            </a:extLst>
          </p:cNvPr>
          <p:cNvSpPr>
            <a:spLocks noGrp="1"/>
          </p:cNvSpPr>
          <p:nvPr/>
        </p:nvSpPr>
        <p:spPr>
          <a:xfrm>
            <a:off x="514350" y="428625"/>
            <a:ext cx="4643438" cy="178594"/>
          </a:xfrm>
          <a:prstGeom prst="rect">
            <a:avLst/>
          </a:prstGeom>
          <a:noFill/>
          <a:ln w="0">
            <a:noFill/>
            <a:prstDash val="solid"/>
          </a:ln>
        </p:spPr>
        <p:txBody>
          <a:bodyPr/>
          <a:lstStyle/>
          <a:p>
            <a:pPr>
              <a:defRPr sz="1050" b="1">
                <a:solidFill>
                  <a:srgbClr val="8F1D35"/>
                </a:solidFill>
                <a:latin typeface="Aptos"/>
                <a:ea typeface="Aptos"/>
                <a:cs typeface="Aptos"/>
              </a:defRPr>
            </a:pPr>
            <a:r>
              <a:rPr sz="788" b="1">
                <a:solidFill>
                  <a:srgbClr val="8F1D35"/>
                </a:solidFill>
                <a:latin typeface="Aptos"/>
                <a:ea typeface="Aptos"/>
                <a:cs typeface="Aptos"/>
              </a:rPr>
              <a:t>LAWYER WELL-BEING  |  10-YEAR BENCHMARK</a:t>
            </a:r>
          </a:p>
        </p:txBody>
      </p:sp>
      <p:sp>
        <p:nvSpPr>
          <p:cNvPr id="3" name="headline">
            <a:extLst>
              <a:ext uri="{FF2B5EF4-FFF2-40B4-BE49-F238E27FC236}">
                <a16:creationId xmlns:a16="http://schemas.microsoft.com/office/drawing/2014/main" id="{5950D775-1C42-4C9A-B90D-546479AFF2B6}"/>
              </a:ext>
            </a:extLst>
          </p:cNvPr>
          <p:cNvSpPr>
            <a:spLocks noGrp="1"/>
          </p:cNvSpPr>
          <p:nvPr/>
        </p:nvSpPr>
        <p:spPr>
          <a:xfrm>
            <a:off x="514350" y="650081"/>
            <a:ext cx="8115300" cy="414338"/>
          </a:xfrm>
          <a:prstGeom prst="rect">
            <a:avLst/>
          </a:prstGeom>
          <a:noFill/>
          <a:ln w="0">
            <a:noFill/>
            <a:prstDash val="solid"/>
          </a:ln>
        </p:spPr>
        <p:txBody>
          <a:bodyPr/>
          <a:lstStyle/>
          <a:p>
            <a:pPr>
              <a:defRPr sz="2850" b="1">
                <a:solidFill>
                  <a:srgbClr val="252525"/>
                </a:solidFill>
                <a:latin typeface="Georgia"/>
                <a:ea typeface="Georgia"/>
                <a:cs typeface="Georgia"/>
              </a:defRPr>
            </a:pPr>
            <a:r>
              <a:rPr sz="2138" b="1">
                <a:solidFill>
                  <a:srgbClr val="252525"/>
                </a:solidFill>
                <a:latin typeface="Georgia"/>
                <a:ea typeface="Georgia"/>
                <a:cs typeface="Georgia"/>
              </a:rPr>
              <a:t>Depression, anxiety and stress all increased</a:t>
            </a:r>
          </a:p>
        </p:txBody>
      </p:sp>
      <p:sp>
        <p:nvSpPr>
          <p:cNvPr id="4" name="subtitle">
            <a:extLst>
              <a:ext uri="{FF2B5EF4-FFF2-40B4-BE49-F238E27FC236}">
                <a16:creationId xmlns:a16="http://schemas.microsoft.com/office/drawing/2014/main" id="{3C211C51-BB4D-48C4-A5C2-264EEC077F8D}"/>
              </a:ext>
            </a:extLst>
          </p:cNvPr>
          <p:cNvSpPr>
            <a:spLocks noGrp="1"/>
          </p:cNvSpPr>
          <p:nvPr/>
        </p:nvSpPr>
        <p:spPr>
          <a:xfrm>
            <a:off x="514350" y="1114425"/>
            <a:ext cx="6072188" cy="214313"/>
          </a:xfrm>
          <a:prstGeom prst="rect">
            <a:avLst/>
          </a:prstGeom>
          <a:noFill/>
          <a:ln w="0">
            <a:noFill/>
            <a:prstDash val="solid"/>
          </a:ln>
        </p:spPr>
        <p:txBody>
          <a:bodyPr/>
          <a:lstStyle/>
          <a:p>
            <a:pPr>
              <a:defRPr sz="1350">
                <a:solidFill>
                  <a:srgbClr val="5E5954"/>
                </a:solidFill>
                <a:latin typeface="Aptos"/>
                <a:ea typeface="Aptos"/>
                <a:cs typeface="Aptos"/>
              </a:defRPr>
            </a:pPr>
            <a:r>
              <a:rPr sz="1013">
                <a:solidFill>
                  <a:srgbClr val="5E5954"/>
                </a:solidFill>
                <a:latin typeface="Aptos"/>
                <a:ea typeface="Aptos"/>
                <a:cs typeface="Aptos"/>
              </a:rPr>
              <a:t>National lawyer survey benchmarks  |  2016 vs. 2026</a:t>
            </a:r>
          </a:p>
        </p:txBody>
      </p:sp>
      <p:graphicFrame>
        <p:nvGraphicFramePr>
          <p:cNvPr id="5" name="Chart" descr="Chart"/>
          <p:cNvGraphicFramePr/>
          <p:nvPr/>
        </p:nvGraphicFramePr>
        <p:xfrm>
          <a:off x="607219" y="1346169"/>
          <a:ext cx="6465094" cy="2668619"/>
        </p:xfrm>
        <a:graphic>
          <a:graphicData uri="http://schemas.openxmlformats.org/drawingml/2006/chart">
            <c:chart xmlns:c="http://schemas.openxmlformats.org/drawingml/2006/chart" xmlns:r="http://schemas.openxmlformats.org/officeDocument/2006/relationships" r:id="rId3"/>
          </a:graphicData>
        </a:graphic>
      </p:graphicFrame>
      <p:sp>
        <p:nvSpPr>
          <p:cNvPr id="6" name="insight-rule">
            <a:extLst>
              <a:ext uri="{FF2B5EF4-FFF2-40B4-BE49-F238E27FC236}">
                <a16:creationId xmlns:a16="http://schemas.microsoft.com/office/drawing/2014/main" id="{6E74AB24-9F8F-4C41-9EA5-750C2A24B6F8}"/>
              </a:ext>
            </a:extLst>
          </p:cNvPr>
          <p:cNvSpPr>
            <a:spLocks noGrp="1"/>
          </p:cNvSpPr>
          <p:nvPr/>
        </p:nvSpPr>
        <p:spPr>
          <a:xfrm>
            <a:off x="6900863" y="1785937"/>
            <a:ext cx="21431" cy="1557338"/>
          </a:xfrm>
          <a:prstGeom prst="rect">
            <a:avLst/>
          </a:prstGeom>
          <a:solidFill>
            <a:srgbClr val="8F1D35"/>
          </a:solidFill>
          <a:ln w="0">
            <a:solidFill>
              <a:srgbClr val="8F1D35"/>
            </a:solidFill>
            <a:prstDash val="solid"/>
          </a:ln>
        </p:spPr>
        <p:txBody>
          <a:bodyPr/>
          <a:lstStyle/>
          <a:p>
            <a:endParaRPr lang="en-US" sz="1350"/>
          </a:p>
        </p:txBody>
      </p:sp>
      <p:sp>
        <p:nvSpPr>
          <p:cNvPr id="7" name="insight-kicker">
            <a:extLst>
              <a:ext uri="{FF2B5EF4-FFF2-40B4-BE49-F238E27FC236}">
                <a16:creationId xmlns:a16="http://schemas.microsoft.com/office/drawing/2014/main" id="{82B18103-E732-409D-9854-8AFCA85FB40C}"/>
              </a:ext>
            </a:extLst>
          </p:cNvPr>
          <p:cNvSpPr>
            <a:spLocks noGrp="1"/>
          </p:cNvSpPr>
          <p:nvPr/>
        </p:nvSpPr>
        <p:spPr>
          <a:xfrm>
            <a:off x="7093744" y="1807369"/>
            <a:ext cx="1535906" cy="157163"/>
          </a:xfrm>
          <a:prstGeom prst="rect">
            <a:avLst/>
          </a:prstGeom>
          <a:noFill/>
          <a:ln w="0">
            <a:noFill/>
            <a:prstDash val="solid"/>
          </a:ln>
        </p:spPr>
        <p:txBody>
          <a:bodyPr/>
          <a:lstStyle/>
          <a:p>
            <a:pPr>
              <a:defRPr sz="975" b="1">
                <a:solidFill>
                  <a:srgbClr val="8F1D35"/>
                </a:solidFill>
                <a:latin typeface="Aptos"/>
                <a:ea typeface="Aptos"/>
                <a:cs typeface="Aptos"/>
              </a:defRPr>
            </a:pPr>
            <a:r>
              <a:rPr sz="731" b="1">
                <a:solidFill>
                  <a:srgbClr val="8F1D35"/>
                </a:solidFill>
                <a:latin typeface="Aptos"/>
                <a:ea typeface="Aptos"/>
                <a:cs typeface="Aptos"/>
              </a:rPr>
              <a:t>LARGEST INCREASE</a:t>
            </a:r>
          </a:p>
        </p:txBody>
      </p:sp>
      <p:sp>
        <p:nvSpPr>
          <p:cNvPr id="8" name="insight-number">
            <a:extLst>
              <a:ext uri="{FF2B5EF4-FFF2-40B4-BE49-F238E27FC236}">
                <a16:creationId xmlns:a16="http://schemas.microsoft.com/office/drawing/2014/main" id="{59190013-725A-4FF8-AF0F-468E11AAA5C7}"/>
              </a:ext>
            </a:extLst>
          </p:cNvPr>
          <p:cNvSpPr>
            <a:spLocks noGrp="1"/>
          </p:cNvSpPr>
          <p:nvPr/>
        </p:nvSpPr>
        <p:spPr>
          <a:xfrm>
            <a:off x="7072312" y="2028825"/>
            <a:ext cx="1643063" cy="442913"/>
          </a:xfrm>
          <a:prstGeom prst="rect">
            <a:avLst/>
          </a:prstGeom>
          <a:noFill/>
          <a:ln w="0">
            <a:noFill/>
            <a:prstDash val="solid"/>
          </a:ln>
        </p:spPr>
        <p:txBody>
          <a:bodyPr/>
          <a:lstStyle/>
          <a:p>
            <a:pPr>
              <a:defRPr sz="3750" b="1">
                <a:solidFill>
                  <a:srgbClr val="8F1D35"/>
                </a:solidFill>
                <a:latin typeface="Georgia"/>
                <a:ea typeface="Georgia"/>
                <a:cs typeface="Georgia"/>
              </a:defRPr>
            </a:pPr>
            <a:r>
              <a:rPr sz="2813" b="1">
                <a:solidFill>
                  <a:srgbClr val="8F1D35"/>
                </a:solidFill>
                <a:latin typeface="Georgia"/>
                <a:ea typeface="Georgia"/>
                <a:cs typeface="Georgia"/>
              </a:rPr>
              <a:t>+7.6</a:t>
            </a:r>
          </a:p>
        </p:txBody>
      </p:sp>
      <p:sp>
        <p:nvSpPr>
          <p:cNvPr id="9" name="insight-unit">
            <a:extLst>
              <a:ext uri="{FF2B5EF4-FFF2-40B4-BE49-F238E27FC236}">
                <a16:creationId xmlns:a16="http://schemas.microsoft.com/office/drawing/2014/main" id="{AE22FE47-D853-47B4-A23D-6D337817BAF5}"/>
              </a:ext>
            </a:extLst>
          </p:cNvPr>
          <p:cNvSpPr>
            <a:spLocks noGrp="1"/>
          </p:cNvSpPr>
          <p:nvPr/>
        </p:nvSpPr>
        <p:spPr>
          <a:xfrm>
            <a:off x="7093744" y="2443163"/>
            <a:ext cx="1500188" cy="178594"/>
          </a:xfrm>
          <a:prstGeom prst="rect">
            <a:avLst/>
          </a:prstGeom>
          <a:noFill/>
          <a:ln w="0">
            <a:noFill/>
            <a:prstDash val="solid"/>
          </a:ln>
        </p:spPr>
        <p:txBody>
          <a:bodyPr/>
          <a:lstStyle/>
          <a:p>
            <a:pPr>
              <a:defRPr sz="1125">
                <a:solidFill>
                  <a:srgbClr val="8F1D35"/>
                </a:solidFill>
                <a:latin typeface="Aptos"/>
                <a:ea typeface="Aptos"/>
                <a:cs typeface="Aptos"/>
              </a:defRPr>
            </a:pPr>
            <a:r>
              <a:rPr sz="844">
                <a:solidFill>
                  <a:srgbClr val="8F1D35"/>
                </a:solidFill>
                <a:latin typeface="Aptos"/>
                <a:ea typeface="Aptos"/>
                <a:cs typeface="Aptos"/>
              </a:rPr>
              <a:t>percentage points</a:t>
            </a:r>
          </a:p>
        </p:txBody>
      </p:sp>
      <p:sp>
        <p:nvSpPr>
          <p:cNvPr id="10" name="insight-label">
            <a:extLst>
              <a:ext uri="{FF2B5EF4-FFF2-40B4-BE49-F238E27FC236}">
                <a16:creationId xmlns:a16="http://schemas.microsoft.com/office/drawing/2014/main" id="{525D0B80-6293-4164-99DD-14E314CFC768}"/>
              </a:ext>
            </a:extLst>
          </p:cNvPr>
          <p:cNvSpPr>
            <a:spLocks noGrp="1"/>
          </p:cNvSpPr>
          <p:nvPr/>
        </p:nvSpPr>
        <p:spPr>
          <a:xfrm>
            <a:off x="7093744" y="2693194"/>
            <a:ext cx="1500188" cy="242888"/>
          </a:xfrm>
          <a:prstGeom prst="rect">
            <a:avLst/>
          </a:prstGeom>
          <a:noFill/>
          <a:ln w="0">
            <a:noFill/>
            <a:prstDash val="solid"/>
          </a:ln>
        </p:spPr>
        <p:txBody>
          <a:bodyPr/>
          <a:lstStyle/>
          <a:p>
            <a:pPr>
              <a:defRPr sz="1725" b="1">
                <a:solidFill>
                  <a:srgbClr val="252525"/>
                </a:solidFill>
                <a:latin typeface="Aptos"/>
                <a:ea typeface="Aptos"/>
                <a:cs typeface="Aptos"/>
              </a:defRPr>
            </a:pPr>
            <a:r>
              <a:rPr sz="1294" b="1">
                <a:solidFill>
                  <a:srgbClr val="252525"/>
                </a:solidFill>
                <a:latin typeface="Aptos"/>
                <a:ea typeface="Aptos"/>
                <a:cs typeface="Aptos"/>
              </a:rPr>
              <a:t>Anxiety</a:t>
            </a:r>
          </a:p>
        </p:txBody>
      </p:sp>
      <p:sp>
        <p:nvSpPr>
          <p:cNvPr id="11" name="insight-detail">
            <a:extLst>
              <a:ext uri="{FF2B5EF4-FFF2-40B4-BE49-F238E27FC236}">
                <a16:creationId xmlns:a16="http://schemas.microsoft.com/office/drawing/2014/main" id="{49883076-F735-43D0-B353-D6AE3D50BF05}"/>
              </a:ext>
            </a:extLst>
          </p:cNvPr>
          <p:cNvSpPr>
            <a:spLocks noGrp="1"/>
          </p:cNvSpPr>
          <p:nvPr/>
        </p:nvSpPr>
        <p:spPr>
          <a:xfrm>
            <a:off x="7093744" y="2978944"/>
            <a:ext cx="1535906" cy="200025"/>
          </a:xfrm>
          <a:prstGeom prst="rect">
            <a:avLst/>
          </a:prstGeom>
          <a:noFill/>
          <a:ln w="0">
            <a:noFill/>
            <a:prstDash val="solid"/>
          </a:ln>
        </p:spPr>
        <p:txBody>
          <a:bodyPr/>
          <a:lstStyle/>
          <a:p>
            <a:pPr>
              <a:defRPr sz="1350">
                <a:solidFill>
                  <a:srgbClr val="5E5954"/>
                </a:solidFill>
                <a:latin typeface="Aptos"/>
                <a:ea typeface="Aptos"/>
                <a:cs typeface="Aptos"/>
              </a:defRPr>
            </a:pPr>
            <a:r>
              <a:rPr sz="1013">
                <a:solidFill>
                  <a:srgbClr val="5E5954"/>
                </a:solidFill>
                <a:latin typeface="Aptos"/>
                <a:ea typeface="Aptos"/>
                <a:cs typeface="Aptos"/>
              </a:rPr>
              <a:t>19.3%  →  26.9%</a:t>
            </a:r>
          </a:p>
        </p:txBody>
      </p:sp>
      <p:sp>
        <p:nvSpPr>
          <p:cNvPr id="12" name="insight-context">
            <a:extLst>
              <a:ext uri="{FF2B5EF4-FFF2-40B4-BE49-F238E27FC236}">
                <a16:creationId xmlns:a16="http://schemas.microsoft.com/office/drawing/2014/main" id="{62DF6BFB-6E41-4D4F-9CC8-27501C0B05D1}"/>
              </a:ext>
            </a:extLst>
          </p:cNvPr>
          <p:cNvSpPr>
            <a:spLocks noGrp="1"/>
          </p:cNvSpPr>
          <p:nvPr/>
        </p:nvSpPr>
        <p:spPr>
          <a:xfrm>
            <a:off x="7093744" y="3293269"/>
            <a:ext cx="1500188" cy="414338"/>
          </a:xfrm>
          <a:prstGeom prst="rect">
            <a:avLst/>
          </a:prstGeom>
          <a:noFill/>
          <a:ln w="0">
            <a:noFill/>
            <a:prstDash val="solid"/>
          </a:ln>
        </p:spPr>
        <p:txBody>
          <a:bodyPr/>
          <a:lstStyle/>
          <a:p>
            <a:pPr>
              <a:defRPr sz="1125">
                <a:solidFill>
                  <a:srgbClr val="5E5954"/>
                </a:solidFill>
                <a:latin typeface="Aptos"/>
                <a:ea typeface="Aptos"/>
                <a:cs typeface="Aptos"/>
              </a:defRPr>
            </a:pPr>
            <a:r>
              <a:rPr sz="844">
                <a:solidFill>
                  <a:srgbClr val="5E5954"/>
                </a:solidFill>
                <a:latin typeface="Aptos"/>
                <a:ea typeface="Aptos"/>
                <a:cs typeface="Aptos"/>
              </a:rPr>
              <a:t>Depression  +4.7 pp</a:t>
            </a:r>
          </a:p>
          <a:p>
            <a:pPr>
              <a:defRPr sz="1125">
                <a:solidFill>
                  <a:srgbClr val="5E5954"/>
                </a:solidFill>
                <a:latin typeface="Aptos"/>
                <a:ea typeface="Aptos"/>
                <a:cs typeface="Aptos"/>
              </a:defRPr>
            </a:pPr>
            <a:r>
              <a:rPr sz="844">
                <a:solidFill>
                  <a:srgbClr val="5E5954"/>
                </a:solidFill>
                <a:latin typeface="Aptos"/>
                <a:ea typeface="Aptos"/>
                <a:cs typeface="Aptos"/>
              </a:rPr>
              <a:t>Stress  +7.5 pp</a:t>
            </a:r>
          </a:p>
        </p:txBody>
      </p:sp>
      <p:sp>
        <p:nvSpPr>
          <p:cNvPr id="13" name="bottom-rule">
            <a:extLst>
              <a:ext uri="{FF2B5EF4-FFF2-40B4-BE49-F238E27FC236}">
                <a16:creationId xmlns:a16="http://schemas.microsoft.com/office/drawing/2014/main" id="{0042E208-6232-4707-BE42-569F2FFFAE32}"/>
              </a:ext>
            </a:extLst>
          </p:cNvPr>
          <p:cNvSpPr>
            <a:spLocks noGrp="1"/>
          </p:cNvSpPr>
          <p:nvPr/>
        </p:nvSpPr>
        <p:spPr>
          <a:xfrm>
            <a:off x="514350" y="4279107"/>
            <a:ext cx="8115300" cy="7144"/>
          </a:xfrm>
          <a:prstGeom prst="rect">
            <a:avLst/>
          </a:prstGeom>
          <a:solidFill>
            <a:srgbClr val="CFC4B8"/>
          </a:solidFill>
          <a:ln w="0">
            <a:solidFill>
              <a:srgbClr val="CFC4B8"/>
            </a:solidFill>
            <a:prstDash val="solid"/>
          </a:ln>
        </p:spPr>
        <p:txBody>
          <a:bodyPr/>
          <a:lstStyle/>
          <a:p>
            <a:endParaRPr lang="en-US" sz="1350"/>
          </a:p>
        </p:txBody>
      </p:sp>
      <p:sp>
        <p:nvSpPr>
          <p:cNvPr id="14" name="definition">
            <a:extLst>
              <a:ext uri="{FF2B5EF4-FFF2-40B4-BE49-F238E27FC236}">
                <a16:creationId xmlns:a16="http://schemas.microsoft.com/office/drawing/2014/main" id="{AD70BC16-133F-4457-A258-1E850571267C}"/>
              </a:ext>
            </a:extLst>
          </p:cNvPr>
          <p:cNvSpPr>
            <a:spLocks noGrp="1"/>
          </p:cNvSpPr>
          <p:nvPr/>
        </p:nvSpPr>
        <p:spPr>
          <a:xfrm>
            <a:off x="514350" y="4371975"/>
            <a:ext cx="4429125" cy="178594"/>
          </a:xfrm>
          <a:prstGeom prst="rect">
            <a:avLst/>
          </a:prstGeom>
          <a:noFill/>
          <a:ln w="0">
            <a:noFill/>
            <a:prstDash val="solid"/>
          </a:ln>
        </p:spPr>
        <p:txBody>
          <a:bodyPr/>
          <a:lstStyle/>
          <a:p>
            <a:pPr>
              <a:defRPr sz="900">
                <a:solidFill>
                  <a:srgbClr val="4F4A46"/>
                </a:solidFill>
                <a:latin typeface="Aptos"/>
                <a:ea typeface="Aptos"/>
                <a:cs typeface="Aptos"/>
              </a:defRPr>
            </a:pPr>
            <a:r>
              <a:rPr sz="675">
                <a:solidFill>
                  <a:srgbClr val="4F4A46"/>
                </a:solidFill>
                <a:latin typeface="Aptos"/>
                <a:ea typeface="Aptos"/>
                <a:cs typeface="Aptos"/>
              </a:rPr>
              <a:t>Percent of respondents with at least mild symptoms (DASS-21).</a:t>
            </a:r>
          </a:p>
        </p:txBody>
      </p:sp>
      <p:sp>
        <p:nvSpPr>
          <p:cNvPr id="15" name="caveat">
            <a:extLst>
              <a:ext uri="{FF2B5EF4-FFF2-40B4-BE49-F238E27FC236}">
                <a16:creationId xmlns:a16="http://schemas.microsoft.com/office/drawing/2014/main" id="{BF34BFB9-2EE1-417B-ACA4-1674D962C91D}"/>
              </a:ext>
            </a:extLst>
          </p:cNvPr>
          <p:cNvSpPr>
            <a:spLocks noGrp="1"/>
          </p:cNvSpPr>
          <p:nvPr/>
        </p:nvSpPr>
        <p:spPr>
          <a:xfrm>
            <a:off x="514350" y="4550569"/>
            <a:ext cx="8115300" cy="164306"/>
          </a:xfrm>
          <a:prstGeom prst="rect">
            <a:avLst/>
          </a:prstGeom>
          <a:noFill/>
          <a:ln w="0">
            <a:noFill/>
            <a:prstDash val="solid"/>
          </a:ln>
        </p:spPr>
        <p:txBody>
          <a:bodyPr/>
          <a:lstStyle/>
          <a:p>
            <a:pPr>
              <a:defRPr sz="825" i="1">
                <a:solidFill>
                  <a:srgbClr val="6E6761"/>
                </a:solidFill>
                <a:latin typeface="Aptos"/>
                <a:ea typeface="Aptos"/>
                <a:cs typeface="Aptos"/>
              </a:defRPr>
            </a:pPr>
            <a:r>
              <a:rPr sz="619" i="1">
                <a:solidFill>
                  <a:srgbClr val="6E6761"/>
                </a:solidFill>
                <a:latin typeface="Aptos"/>
                <a:ea typeface="Aptos"/>
                <a:cs typeface="Aptos"/>
              </a:rPr>
              <a:t>Benchmark comparison, not a longitudinal cohort: sampling shifted from voluntary (2016) to random and weighted (2026).</a:t>
            </a:r>
          </a:p>
        </p:txBody>
      </p:sp>
      <p:sp>
        <p:nvSpPr>
          <p:cNvPr id="16" name="source">
            <a:extLst>
              <a:ext uri="{FF2B5EF4-FFF2-40B4-BE49-F238E27FC236}">
                <a16:creationId xmlns:a16="http://schemas.microsoft.com/office/drawing/2014/main" id="{AB255B2B-2664-4353-AF38-B52227B0FB26}"/>
              </a:ext>
            </a:extLst>
          </p:cNvPr>
          <p:cNvSpPr>
            <a:spLocks noGrp="1"/>
          </p:cNvSpPr>
          <p:nvPr/>
        </p:nvSpPr>
        <p:spPr>
          <a:xfrm>
            <a:off x="514350" y="4750594"/>
            <a:ext cx="8115300" cy="200025"/>
          </a:xfrm>
          <a:prstGeom prst="rect">
            <a:avLst/>
          </a:prstGeom>
          <a:noFill/>
          <a:ln w="0">
            <a:noFill/>
            <a:prstDash val="solid"/>
          </a:ln>
        </p:spPr>
        <p:txBody>
          <a:bodyPr/>
          <a:lstStyle/>
          <a:p>
            <a:pPr>
              <a:defRPr sz="675">
                <a:solidFill>
                  <a:srgbClr val="746D66"/>
                </a:solidFill>
                <a:latin typeface="Aptos"/>
                <a:ea typeface="Aptos"/>
                <a:cs typeface="Aptos"/>
              </a:defRPr>
            </a:pPr>
            <a:r>
              <a:rPr sz="506">
                <a:solidFill>
                  <a:srgbClr val="746D66"/>
                </a:solidFill>
                <a:latin typeface="Aptos"/>
                <a:ea typeface="Aptos"/>
                <a:cs typeface="Aptos"/>
              </a:rPr>
              <a:t>Sources: Krill, Johnson &amp; Albert, J Addict Med 10(1), 2016; Krill &amp; Anker, J Affect Disord 415, 2026 (DOI 10.1016/j.jad.2026.122479); ABA CoLAP, Sept. 2026.</a:t>
            </a:r>
          </a:p>
        </p:txBody>
      </p:sp>
      <p:sp>
        <p:nvSpPr>
          <p:cNvPr id="18" name="stress-2026-percent"/>
          <p:cNvSpPr txBox="1"/>
          <p:nvPr/>
        </p:nvSpPr>
        <p:spPr>
          <a:xfrm>
            <a:off x="5698999" y="2034494"/>
            <a:ext cx="278923" cy="121252"/>
          </a:xfrm>
          <a:prstGeom prst="rect">
            <a:avLst/>
          </a:prstGeom>
          <a:noFill/>
        </p:spPr>
        <p:txBody>
          <a:bodyPr wrap="none" lIns="0" tIns="0" rIns="0" bIns="0" anchor="ctr">
            <a:spAutoFit/>
          </a:bodyPr>
          <a:lstStyle/>
          <a:p>
            <a:pPr algn="l"/>
            <a:r>
              <a:rPr sz="788" b="1" dirty="0">
                <a:solidFill>
                  <a:srgbClr val="252525"/>
                </a:solidFill>
                <a:latin typeface="Aptos"/>
              </a:rPr>
              <a:t>30.2%</a:t>
            </a:r>
          </a:p>
        </p:txBody>
      </p:sp>
      <p:sp>
        <p:nvSpPr>
          <p:cNvPr id="19" name="stress-2016-percent"/>
          <p:cNvSpPr txBox="1"/>
          <p:nvPr/>
        </p:nvSpPr>
        <p:spPr>
          <a:xfrm>
            <a:off x="4553713" y="2308814"/>
            <a:ext cx="278923" cy="121252"/>
          </a:xfrm>
          <a:prstGeom prst="rect">
            <a:avLst/>
          </a:prstGeom>
          <a:noFill/>
        </p:spPr>
        <p:txBody>
          <a:bodyPr wrap="none" lIns="0" tIns="0" rIns="0" bIns="0" anchor="ctr">
            <a:spAutoFit/>
          </a:bodyPr>
          <a:lstStyle/>
          <a:p>
            <a:pPr algn="l"/>
            <a:r>
              <a:rPr sz="788" b="1">
                <a:solidFill>
                  <a:srgbClr val="252525"/>
                </a:solidFill>
                <a:latin typeface="Aptos"/>
              </a:rPr>
              <a:t>22.7%</a:t>
            </a:r>
          </a:p>
        </p:txBody>
      </p:sp>
      <p:sp>
        <p:nvSpPr>
          <p:cNvPr id="20" name="anxiety-2026-percent"/>
          <p:cNvSpPr txBox="1"/>
          <p:nvPr/>
        </p:nvSpPr>
        <p:spPr>
          <a:xfrm>
            <a:off x="5184649" y="2740868"/>
            <a:ext cx="278923" cy="121252"/>
          </a:xfrm>
          <a:prstGeom prst="rect">
            <a:avLst/>
          </a:prstGeom>
          <a:noFill/>
        </p:spPr>
        <p:txBody>
          <a:bodyPr wrap="none" lIns="0" tIns="0" rIns="0" bIns="0" anchor="ctr">
            <a:spAutoFit/>
          </a:bodyPr>
          <a:lstStyle/>
          <a:p>
            <a:pPr algn="l"/>
            <a:r>
              <a:rPr sz="788" b="1">
                <a:solidFill>
                  <a:srgbClr val="252525"/>
                </a:solidFill>
                <a:latin typeface="Aptos"/>
              </a:rPr>
              <a:t>26.9%</a:t>
            </a:r>
          </a:p>
        </p:txBody>
      </p:sp>
      <p:sp>
        <p:nvSpPr>
          <p:cNvPr id="21" name="anxiety-2016-percent"/>
          <p:cNvSpPr txBox="1"/>
          <p:nvPr/>
        </p:nvSpPr>
        <p:spPr>
          <a:xfrm>
            <a:off x="3991357" y="3015188"/>
            <a:ext cx="278923" cy="121252"/>
          </a:xfrm>
          <a:prstGeom prst="rect">
            <a:avLst/>
          </a:prstGeom>
          <a:noFill/>
        </p:spPr>
        <p:txBody>
          <a:bodyPr wrap="none" lIns="0" tIns="0" rIns="0" bIns="0" anchor="ctr">
            <a:spAutoFit/>
          </a:bodyPr>
          <a:lstStyle/>
          <a:p>
            <a:pPr algn="l"/>
            <a:r>
              <a:rPr sz="788" b="1">
                <a:solidFill>
                  <a:srgbClr val="252525"/>
                </a:solidFill>
                <a:latin typeface="Aptos"/>
              </a:rPr>
              <a:t>19.3%</a:t>
            </a:r>
          </a:p>
        </p:txBody>
      </p:sp>
      <p:sp>
        <p:nvSpPr>
          <p:cNvPr id="22" name="depression-2026-percent"/>
          <p:cNvSpPr txBox="1"/>
          <p:nvPr/>
        </p:nvSpPr>
        <p:spPr>
          <a:xfrm>
            <a:off x="6076188" y="3447242"/>
            <a:ext cx="278923" cy="121252"/>
          </a:xfrm>
          <a:prstGeom prst="rect">
            <a:avLst/>
          </a:prstGeom>
          <a:noFill/>
        </p:spPr>
        <p:txBody>
          <a:bodyPr wrap="none" lIns="0" tIns="0" rIns="0" bIns="0" anchor="ctr">
            <a:spAutoFit/>
          </a:bodyPr>
          <a:lstStyle/>
          <a:p>
            <a:pPr algn="l"/>
            <a:r>
              <a:rPr sz="788" b="1">
                <a:solidFill>
                  <a:srgbClr val="252525"/>
                </a:solidFill>
                <a:latin typeface="Aptos"/>
              </a:rPr>
              <a:t>32.7%</a:t>
            </a:r>
          </a:p>
        </p:txBody>
      </p:sp>
      <p:sp>
        <p:nvSpPr>
          <p:cNvPr id="23" name="depression-2016-percent"/>
          <p:cNvSpPr txBox="1"/>
          <p:nvPr/>
        </p:nvSpPr>
        <p:spPr>
          <a:xfrm>
            <a:off x="5342383" y="3721562"/>
            <a:ext cx="278923" cy="121252"/>
          </a:xfrm>
          <a:prstGeom prst="rect">
            <a:avLst/>
          </a:prstGeom>
          <a:noFill/>
        </p:spPr>
        <p:txBody>
          <a:bodyPr wrap="none" lIns="0" tIns="0" rIns="0" bIns="0" anchor="ctr">
            <a:spAutoFit/>
          </a:bodyPr>
          <a:lstStyle/>
          <a:p>
            <a:pPr algn="l"/>
            <a:r>
              <a:rPr sz="788" b="1">
                <a:solidFill>
                  <a:srgbClr val="252525"/>
                </a:solidFill>
                <a:latin typeface="Aptos"/>
              </a:rPr>
              <a:t>28.0%</a:t>
            </a:r>
          </a:p>
        </p:txBody>
      </p:sp>
    </p:spTree>
    <p:extLst>
      <p:ext uri="{BB962C8B-B14F-4D97-AF65-F5344CB8AC3E}">
        <p14:creationId xmlns:p14="http://schemas.microsoft.com/office/powerpoint/2010/main" val="80873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op-rule">
            <a:extLst>
              <a:ext uri="{FF2B5EF4-FFF2-40B4-BE49-F238E27FC236}">
                <a16:creationId xmlns:a16="http://schemas.microsoft.com/office/drawing/2014/main" id="{7A45EA20-8194-424E-B618-907FD17B7B01}"/>
              </a:ext>
            </a:extLst>
          </p:cNvPr>
          <p:cNvSpPr>
            <a:spLocks noGrp="1"/>
          </p:cNvSpPr>
          <p:nvPr/>
        </p:nvSpPr>
        <p:spPr>
          <a:xfrm>
            <a:off x="514350" y="335757"/>
            <a:ext cx="8115300" cy="21431"/>
          </a:xfrm>
          <a:prstGeom prst="rect">
            <a:avLst/>
          </a:prstGeom>
          <a:solidFill>
            <a:srgbClr val="8F1D35"/>
          </a:solidFill>
          <a:ln w="0">
            <a:solidFill>
              <a:srgbClr val="8F1D35"/>
            </a:solidFill>
            <a:prstDash val="solid"/>
          </a:ln>
        </p:spPr>
        <p:txBody>
          <a:bodyPr/>
          <a:lstStyle/>
          <a:p>
            <a:endParaRPr lang="en-US" sz="1350"/>
          </a:p>
        </p:txBody>
      </p:sp>
      <p:sp>
        <p:nvSpPr>
          <p:cNvPr id="2" name="eyebrow">
            <a:extLst>
              <a:ext uri="{FF2B5EF4-FFF2-40B4-BE49-F238E27FC236}">
                <a16:creationId xmlns:a16="http://schemas.microsoft.com/office/drawing/2014/main" id="{541951A1-1D87-4803-936B-8564149557F0}"/>
              </a:ext>
            </a:extLst>
          </p:cNvPr>
          <p:cNvSpPr>
            <a:spLocks noGrp="1"/>
          </p:cNvSpPr>
          <p:nvPr/>
        </p:nvSpPr>
        <p:spPr>
          <a:xfrm>
            <a:off x="514350" y="428625"/>
            <a:ext cx="4643438" cy="178594"/>
          </a:xfrm>
          <a:prstGeom prst="rect">
            <a:avLst/>
          </a:prstGeom>
          <a:noFill/>
          <a:ln w="0">
            <a:noFill/>
            <a:prstDash val="solid"/>
          </a:ln>
        </p:spPr>
        <p:txBody>
          <a:bodyPr/>
          <a:lstStyle/>
          <a:p>
            <a:pPr>
              <a:defRPr sz="1050" b="1">
                <a:solidFill>
                  <a:srgbClr val="8F1D35"/>
                </a:solidFill>
                <a:latin typeface="Aptos"/>
                <a:ea typeface="Aptos"/>
                <a:cs typeface="Aptos"/>
              </a:defRPr>
            </a:pPr>
            <a:r>
              <a:rPr sz="788" b="1">
                <a:solidFill>
                  <a:srgbClr val="8F1D35"/>
                </a:solidFill>
                <a:latin typeface="Aptos"/>
                <a:ea typeface="Aptos"/>
                <a:cs typeface="Aptos"/>
              </a:rPr>
              <a:t>LAWYER WELL-BEING  |  10-YEAR BENCHMARK</a:t>
            </a:r>
          </a:p>
        </p:txBody>
      </p:sp>
      <p:sp>
        <p:nvSpPr>
          <p:cNvPr id="3" name="headline">
            <a:extLst>
              <a:ext uri="{FF2B5EF4-FFF2-40B4-BE49-F238E27FC236}">
                <a16:creationId xmlns:a16="http://schemas.microsoft.com/office/drawing/2014/main" id="{5950D775-1C42-4C9A-B90D-546479AFF2B6}"/>
              </a:ext>
            </a:extLst>
          </p:cNvPr>
          <p:cNvSpPr>
            <a:spLocks noGrp="1"/>
          </p:cNvSpPr>
          <p:nvPr/>
        </p:nvSpPr>
        <p:spPr>
          <a:xfrm>
            <a:off x="514350" y="650081"/>
            <a:ext cx="8115300" cy="414338"/>
          </a:xfrm>
          <a:prstGeom prst="rect">
            <a:avLst/>
          </a:prstGeom>
          <a:noFill/>
          <a:ln w="0">
            <a:noFill/>
            <a:prstDash val="solid"/>
          </a:ln>
        </p:spPr>
        <p:txBody>
          <a:bodyPr wrap="square"/>
          <a:lstStyle/>
          <a:p>
            <a:pPr>
              <a:defRPr sz="2850" b="1">
                <a:solidFill>
                  <a:srgbClr val="252525"/>
                </a:solidFill>
                <a:latin typeface="Georgia"/>
                <a:ea typeface="Georgia"/>
                <a:cs typeface="Georgia"/>
              </a:defRPr>
            </a:pPr>
            <a:r>
              <a:rPr sz="1988" b="1">
                <a:solidFill>
                  <a:srgbClr val="252525"/>
                </a:solidFill>
                <a:latin typeface="Georgia"/>
                <a:ea typeface="Georgia"/>
                <a:cs typeface="Georgia"/>
              </a:rPr>
              <a:t>Hazardous drinking rose to more than one in four lawyers</a:t>
            </a:r>
          </a:p>
        </p:txBody>
      </p:sp>
      <p:sp>
        <p:nvSpPr>
          <p:cNvPr id="4" name="subtitle">
            <a:extLst>
              <a:ext uri="{FF2B5EF4-FFF2-40B4-BE49-F238E27FC236}">
                <a16:creationId xmlns:a16="http://schemas.microsoft.com/office/drawing/2014/main" id="{3C211C51-BB4D-48C4-A5C2-264EEC077F8D}"/>
              </a:ext>
            </a:extLst>
          </p:cNvPr>
          <p:cNvSpPr>
            <a:spLocks noGrp="1"/>
          </p:cNvSpPr>
          <p:nvPr/>
        </p:nvSpPr>
        <p:spPr>
          <a:xfrm>
            <a:off x="514350" y="1114425"/>
            <a:ext cx="6072188" cy="214313"/>
          </a:xfrm>
          <a:prstGeom prst="rect">
            <a:avLst/>
          </a:prstGeom>
          <a:noFill/>
          <a:ln w="0">
            <a:noFill/>
            <a:prstDash val="solid"/>
          </a:ln>
        </p:spPr>
        <p:txBody>
          <a:bodyPr wrap="square"/>
          <a:lstStyle/>
          <a:p>
            <a:pPr>
              <a:defRPr sz="1350">
                <a:solidFill>
                  <a:srgbClr val="5E5954"/>
                </a:solidFill>
                <a:latin typeface="Aptos"/>
                <a:ea typeface="Aptos"/>
                <a:cs typeface="Aptos"/>
              </a:defRPr>
            </a:pPr>
            <a:r>
              <a:rPr sz="1013">
                <a:solidFill>
                  <a:srgbClr val="5E5954"/>
                </a:solidFill>
                <a:latin typeface="Aptos"/>
                <a:ea typeface="Aptos"/>
                <a:cs typeface="Aptos"/>
              </a:rPr>
              <a:t>National lawyer survey benchmarks  |  2016 vs. 2026</a:t>
            </a:r>
          </a:p>
        </p:txBody>
      </p:sp>
      <p:sp>
        <p:nvSpPr>
          <p:cNvPr id="13" name="bottom-rule">
            <a:extLst>
              <a:ext uri="{FF2B5EF4-FFF2-40B4-BE49-F238E27FC236}">
                <a16:creationId xmlns:a16="http://schemas.microsoft.com/office/drawing/2014/main" id="{0042E208-6232-4707-BE42-569F2FFFAE32}"/>
              </a:ext>
            </a:extLst>
          </p:cNvPr>
          <p:cNvSpPr>
            <a:spLocks noGrp="1"/>
          </p:cNvSpPr>
          <p:nvPr/>
        </p:nvSpPr>
        <p:spPr>
          <a:xfrm>
            <a:off x="514350" y="4279107"/>
            <a:ext cx="8115300" cy="7144"/>
          </a:xfrm>
          <a:prstGeom prst="rect">
            <a:avLst/>
          </a:prstGeom>
          <a:solidFill>
            <a:srgbClr val="CFC4B8"/>
          </a:solidFill>
          <a:ln w="0">
            <a:solidFill>
              <a:srgbClr val="CFC4B8"/>
            </a:solidFill>
            <a:prstDash val="solid"/>
          </a:ln>
        </p:spPr>
        <p:txBody>
          <a:bodyPr/>
          <a:lstStyle/>
          <a:p>
            <a:endParaRPr lang="en-US" sz="1350"/>
          </a:p>
        </p:txBody>
      </p:sp>
      <p:sp>
        <p:nvSpPr>
          <p:cNvPr id="14" name="definition">
            <a:extLst>
              <a:ext uri="{FF2B5EF4-FFF2-40B4-BE49-F238E27FC236}">
                <a16:creationId xmlns:a16="http://schemas.microsoft.com/office/drawing/2014/main" id="{AD70BC16-133F-4457-A258-1E850571267C}"/>
              </a:ext>
            </a:extLst>
          </p:cNvPr>
          <p:cNvSpPr>
            <a:spLocks noGrp="1"/>
          </p:cNvSpPr>
          <p:nvPr/>
        </p:nvSpPr>
        <p:spPr>
          <a:xfrm>
            <a:off x="514350" y="4371975"/>
            <a:ext cx="4429125" cy="178594"/>
          </a:xfrm>
          <a:prstGeom prst="rect">
            <a:avLst/>
          </a:prstGeom>
          <a:noFill/>
          <a:ln w="0">
            <a:noFill/>
            <a:prstDash val="solid"/>
          </a:ln>
        </p:spPr>
        <p:txBody>
          <a:bodyPr wrap="square"/>
          <a:lstStyle/>
          <a:p>
            <a:pPr>
              <a:defRPr sz="900">
                <a:solidFill>
                  <a:srgbClr val="4F4A46"/>
                </a:solidFill>
                <a:latin typeface="Aptos"/>
                <a:ea typeface="Aptos"/>
                <a:cs typeface="Aptos"/>
              </a:defRPr>
            </a:pPr>
            <a:r>
              <a:rPr sz="675">
                <a:solidFill>
                  <a:srgbClr val="4F4A46"/>
                </a:solidFill>
                <a:latin typeface="Aptos"/>
                <a:ea typeface="Aptos"/>
                <a:cs typeface="Aptos"/>
              </a:rPr>
              <a:t>Percent screening positive for hazardous drinking at the studies’ higher-risk thresholds.</a:t>
            </a:r>
          </a:p>
        </p:txBody>
      </p:sp>
      <p:sp>
        <p:nvSpPr>
          <p:cNvPr id="15" name="caveat">
            <a:extLst>
              <a:ext uri="{FF2B5EF4-FFF2-40B4-BE49-F238E27FC236}">
                <a16:creationId xmlns:a16="http://schemas.microsoft.com/office/drawing/2014/main" id="{BF34BFB9-2EE1-417B-ACA4-1674D962C91D}"/>
              </a:ext>
            </a:extLst>
          </p:cNvPr>
          <p:cNvSpPr>
            <a:spLocks noGrp="1"/>
          </p:cNvSpPr>
          <p:nvPr/>
        </p:nvSpPr>
        <p:spPr>
          <a:xfrm>
            <a:off x="514350" y="4550569"/>
            <a:ext cx="8115300" cy="164306"/>
          </a:xfrm>
          <a:prstGeom prst="rect">
            <a:avLst/>
          </a:prstGeom>
          <a:noFill/>
          <a:ln w="0">
            <a:noFill/>
            <a:prstDash val="solid"/>
          </a:ln>
        </p:spPr>
        <p:txBody>
          <a:bodyPr wrap="square"/>
          <a:lstStyle/>
          <a:p>
            <a:pPr>
              <a:defRPr sz="825" i="1">
                <a:solidFill>
                  <a:srgbClr val="6E6761"/>
                </a:solidFill>
                <a:latin typeface="Aptos"/>
                <a:ea typeface="Aptos"/>
                <a:cs typeface="Aptos"/>
              </a:defRPr>
            </a:pPr>
            <a:r>
              <a:rPr sz="619" i="1">
                <a:solidFill>
                  <a:srgbClr val="6E6761"/>
                </a:solidFill>
                <a:latin typeface="Aptos"/>
                <a:ea typeface="Aptos"/>
                <a:cs typeface="Aptos"/>
              </a:rPr>
              <a:t>Benchmark comparison, not a longitudinal cohort: survey instruments and sampling methods differed between 2016 and 2026.</a:t>
            </a:r>
          </a:p>
        </p:txBody>
      </p:sp>
      <p:sp>
        <p:nvSpPr>
          <p:cNvPr id="16" name="source">
            <a:extLst>
              <a:ext uri="{FF2B5EF4-FFF2-40B4-BE49-F238E27FC236}">
                <a16:creationId xmlns:a16="http://schemas.microsoft.com/office/drawing/2014/main" id="{AB255B2B-2664-4353-AF38-B52227B0FB26}"/>
              </a:ext>
            </a:extLst>
          </p:cNvPr>
          <p:cNvSpPr>
            <a:spLocks noGrp="1"/>
          </p:cNvSpPr>
          <p:nvPr/>
        </p:nvSpPr>
        <p:spPr>
          <a:xfrm>
            <a:off x="514350" y="4750594"/>
            <a:ext cx="8115300" cy="200025"/>
          </a:xfrm>
          <a:prstGeom prst="rect">
            <a:avLst/>
          </a:prstGeom>
          <a:noFill/>
          <a:ln w="0">
            <a:noFill/>
            <a:prstDash val="solid"/>
          </a:ln>
        </p:spPr>
        <p:txBody>
          <a:bodyPr wrap="square"/>
          <a:lstStyle/>
          <a:p>
            <a:pPr>
              <a:defRPr sz="675">
                <a:solidFill>
                  <a:srgbClr val="746D66"/>
                </a:solidFill>
                <a:latin typeface="Aptos"/>
                <a:ea typeface="Aptos"/>
                <a:cs typeface="Aptos"/>
              </a:defRPr>
            </a:pPr>
            <a:r>
              <a:rPr sz="506">
                <a:solidFill>
                  <a:srgbClr val="746D66"/>
                </a:solidFill>
                <a:latin typeface="Aptos"/>
                <a:ea typeface="Aptos"/>
                <a:cs typeface="Aptos"/>
              </a:rPr>
              <a:t>Sources: Krill, Johnson &amp; Albert, J Addict Med 10(1), 2016; Krill &amp; Anker, J Affect Disord 415, 2026 (DOI 10.1016/j.jad.2026.122479).</a:t>
            </a:r>
          </a:p>
        </p:txBody>
      </p:sp>
      <p:sp>
        <p:nvSpPr>
          <p:cNvPr id="18" name="year-2016"/>
          <p:cNvSpPr txBox="1"/>
          <p:nvPr/>
        </p:nvSpPr>
        <p:spPr>
          <a:xfrm>
            <a:off x="699516" y="1701202"/>
            <a:ext cx="2194560" cy="150041"/>
          </a:xfrm>
          <a:prstGeom prst="rect">
            <a:avLst/>
          </a:prstGeom>
          <a:noFill/>
        </p:spPr>
        <p:txBody>
          <a:bodyPr wrap="square" lIns="0" tIns="0" rIns="0" bIns="0" anchor="ctr">
            <a:spAutoFit/>
          </a:bodyPr>
          <a:lstStyle/>
          <a:p>
            <a:pPr algn="ctr"/>
            <a:r>
              <a:rPr sz="975" b="1">
                <a:solidFill>
                  <a:srgbClr val="746D66"/>
                </a:solidFill>
                <a:latin typeface="Aptos"/>
              </a:rPr>
              <a:t>2016</a:t>
            </a:r>
          </a:p>
        </p:txBody>
      </p:sp>
      <p:sp>
        <p:nvSpPr>
          <p:cNvPr id="19" name="value-2016"/>
          <p:cNvSpPr txBox="1"/>
          <p:nvPr/>
        </p:nvSpPr>
        <p:spPr>
          <a:xfrm>
            <a:off x="534924" y="1997348"/>
            <a:ext cx="2537460" cy="600164"/>
          </a:xfrm>
          <a:prstGeom prst="rect">
            <a:avLst/>
          </a:prstGeom>
          <a:noFill/>
        </p:spPr>
        <p:txBody>
          <a:bodyPr wrap="square" lIns="0" tIns="0" rIns="0" bIns="0" anchor="ctr">
            <a:spAutoFit/>
          </a:bodyPr>
          <a:lstStyle/>
          <a:p>
            <a:pPr algn="ctr"/>
            <a:r>
              <a:rPr sz="3900" b="1">
                <a:solidFill>
                  <a:srgbClr val="9A9187"/>
                </a:solidFill>
                <a:latin typeface="Georgia"/>
              </a:rPr>
              <a:t>20.6%</a:t>
            </a:r>
          </a:p>
        </p:txBody>
      </p:sp>
      <p:sp>
        <p:nvSpPr>
          <p:cNvPr id="20" name="descriptor-2016"/>
          <p:cNvSpPr txBox="1"/>
          <p:nvPr/>
        </p:nvSpPr>
        <p:spPr>
          <a:xfrm>
            <a:off x="754380" y="2711503"/>
            <a:ext cx="2091690" cy="173124"/>
          </a:xfrm>
          <a:prstGeom prst="rect">
            <a:avLst/>
          </a:prstGeom>
          <a:noFill/>
        </p:spPr>
        <p:txBody>
          <a:bodyPr wrap="square" lIns="0" tIns="0" rIns="0" bIns="0" anchor="ctr">
            <a:spAutoFit/>
          </a:bodyPr>
          <a:lstStyle/>
          <a:p>
            <a:pPr algn="ctr"/>
            <a:r>
              <a:rPr sz="1125">
                <a:solidFill>
                  <a:srgbClr val="5E5954"/>
                </a:solidFill>
                <a:latin typeface="Aptos"/>
              </a:rPr>
              <a:t>screened positive</a:t>
            </a:r>
          </a:p>
        </p:txBody>
      </p:sp>
      <p:sp>
        <p:nvSpPr>
          <p:cNvPr id="21" name="year-2026"/>
          <p:cNvSpPr txBox="1"/>
          <p:nvPr/>
        </p:nvSpPr>
        <p:spPr>
          <a:xfrm>
            <a:off x="6240780" y="1701202"/>
            <a:ext cx="2194560" cy="150041"/>
          </a:xfrm>
          <a:prstGeom prst="rect">
            <a:avLst/>
          </a:prstGeom>
          <a:noFill/>
        </p:spPr>
        <p:txBody>
          <a:bodyPr wrap="square" lIns="0" tIns="0" rIns="0" bIns="0" anchor="ctr">
            <a:spAutoFit/>
          </a:bodyPr>
          <a:lstStyle/>
          <a:p>
            <a:pPr algn="ctr"/>
            <a:r>
              <a:rPr sz="975" b="1">
                <a:solidFill>
                  <a:srgbClr val="8F1D35"/>
                </a:solidFill>
                <a:latin typeface="Aptos"/>
              </a:rPr>
              <a:t>2026</a:t>
            </a:r>
          </a:p>
        </p:txBody>
      </p:sp>
      <p:sp>
        <p:nvSpPr>
          <p:cNvPr id="22" name="value-2026"/>
          <p:cNvSpPr txBox="1"/>
          <p:nvPr/>
        </p:nvSpPr>
        <p:spPr>
          <a:xfrm>
            <a:off x="6076187" y="1997348"/>
            <a:ext cx="2537460" cy="600164"/>
          </a:xfrm>
          <a:prstGeom prst="rect">
            <a:avLst/>
          </a:prstGeom>
          <a:noFill/>
        </p:spPr>
        <p:txBody>
          <a:bodyPr wrap="square" lIns="0" tIns="0" rIns="0" bIns="0" anchor="ctr">
            <a:spAutoFit/>
          </a:bodyPr>
          <a:lstStyle/>
          <a:p>
            <a:pPr algn="ctr"/>
            <a:r>
              <a:rPr sz="3900" b="1">
                <a:solidFill>
                  <a:srgbClr val="8F1D35"/>
                </a:solidFill>
                <a:latin typeface="Georgia"/>
              </a:rPr>
              <a:t>26.4%</a:t>
            </a:r>
          </a:p>
        </p:txBody>
      </p:sp>
      <p:sp>
        <p:nvSpPr>
          <p:cNvPr id="23" name="descriptor-2026"/>
          <p:cNvSpPr txBox="1"/>
          <p:nvPr/>
        </p:nvSpPr>
        <p:spPr>
          <a:xfrm>
            <a:off x="6295644" y="2711503"/>
            <a:ext cx="2091690" cy="173124"/>
          </a:xfrm>
          <a:prstGeom prst="rect">
            <a:avLst/>
          </a:prstGeom>
          <a:noFill/>
        </p:spPr>
        <p:txBody>
          <a:bodyPr wrap="square" lIns="0" tIns="0" rIns="0" bIns="0" anchor="ctr">
            <a:spAutoFit/>
          </a:bodyPr>
          <a:lstStyle/>
          <a:p>
            <a:pPr algn="ctr"/>
            <a:r>
              <a:rPr sz="1125">
                <a:solidFill>
                  <a:srgbClr val="5E5954"/>
                </a:solidFill>
                <a:latin typeface="Aptos"/>
              </a:rPr>
              <a:t>screened positive</a:t>
            </a:r>
          </a:p>
        </p:txBody>
      </p:sp>
      <p:sp>
        <p:nvSpPr>
          <p:cNvPr id="24" name="transition-arrow"/>
          <p:cNvSpPr txBox="1"/>
          <p:nvPr/>
        </p:nvSpPr>
        <p:spPr>
          <a:xfrm>
            <a:off x="3737610" y="2002367"/>
            <a:ext cx="1659636" cy="507831"/>
          </a:xfrm>
          <a:prstGeom prst="rect">
            <a:avLst/>
          </a:prstGeom>
          <a:noFill/>
        </p:spPr>
        <p:txBody>
          <a:bodyPr wrap="square" lIns="0" tIns="0" rIns="0" bIns="0" anchor="ctr">
            <a:spAutoFit/>
          </a:bodyPr>
          <a:lstStyle/>
          <a:p>
            <a:pPr algn="ctr"/>
            <a:r>
              <a:rPr sz="3300">
                <a:solidFill>
                  <a:srgbClr val="8F1D35"/>
                </a:solidFill>
                <a:latin typeface="Georgia"/>
              </a:rPr>
              <a:t>→</a:t>
            </a:r>
          </a:p>
        </p:txBody>
      </p:sp>
      <p:sp>
        <p:nvSpPr>
          <p:cNvPr id="25" name="delta"/>
          <p:cNvSpPr txBox="1"/>
          <p:nvPr/>
        </p:nvSpPr>
        <p:spPr>
          <a:xfrm>
            <a:off x="3703320" y="2533612"/>
            <a:ext cx="1728216" cy="323165"/>
          </a:xfrm>
          <a:prstGeom prst="rect">
            <a:avLst/>
          </a:prstGeom>
          <a:noFill/>
        </p:spPr>
        <p:txBody>
          <a:bodyPr wrap="square" lIns="0" tIns="0" rIns="0" bIns="0" anchor="ctr">
            <a:spAutoFit/>
          </a:bodyPr>
          <a:lstStyle/>
          <a:p>
            <a:pPr algn="ctr"/>
            <a:r>
              <a:rPr sz="2100" b="1">
                <a:solidFill>
                  <a:srgbClr val="8F1D35"/>
                </a:solidFill>
                <a:latin typeface="Georgia"/>
              </a:rPr>
              <a:t>+5.8</a:t>
            </a:r>
          </a:p>
        </p:txBody>
      </p:sp>
      <p:sp>
        <p:nvSpPr>
          <p:cNvPr id="26" name="delta-unit"/>
          <p:cNvSpPr txBox="1"/>
          <p:nvPr/>
        </p:nvSpPr>
        <p:spPr>
          <a:xfrm>
            <a:off x="3579876" y="2887636"/>
            <a:ext cx="1975104" cy="150041"/>
          </a:xfrm>
          <a:prstGeom prst="rect">
            <a:avLst/>
          </a:prstGeom>
          <a:noFill/>
        </p:spPr>
        <p:txBody>
          <a:bodyPr wrap="square" lIns="0" tIns="0" rIns="0" bIns="0" anchor="ctr">
            <a:spAutoFit/>
          </a:bodyPr>
          <a:lstStyle/>
          <a:p>
            <a:pPr algn="ctr"/>
            <a:r>
              <a:rPr sz="975">
                <a:solidFill>
                  <a:srgbClr val="8F1D35"/>
                </a:solidFill>
                <a:latin typeface="Aptos"/>
              </a:rPr>
              <a:t>percentage points</a:t>
            </a:r>
          </a:p>
        </p:txBody>
      </p:sp>
      <p:sp>
        <p:nvSpPr>
          <p:cNvPr id="27" name="takeaway"/>
          <p:cNvSpPr txBox="1"/>
          <p:nvPr/>
        </p:nvSpPr>
        <p:spPr>
          <a:xfrm>
            <a:off x="1474470" y="3369536"/>
            <a:ext cx="6206490" cy="242374"/>
          </a:xfrm>
          <a:prstGeom prst="rect">
            <a:avLst/>
          </a:prstGeom>
          <a:noFill/>
        </p:spPr>
        <p:txBody>
          <a:bodyPr wrap="square" lIns="0" tIns="0" rIns="0" bIns="0" anchor="ctr">
            <a:spAutoFit/>
          </a:bodyPr>
          <a:lstStyle/>
          <a:p>
            <a:pPr algn="ctr"/>
            <a:r>
              <a:rPr sz="1575" b="1">
                <a:solidFill>
                  <a:srgbClr val="252525"/>
                </a:solidFill>
                <a:latin typeface="Aptos"/>
              </a:rPr>
              <a:t>By 2026, the benchmark exceeded one in four lawyers.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op-rule">
            <a:extLst>
              <a:ext uri="{FF2B5EF4-FFF2-40B4-BE49-F238E27FC236}">
                <a16:creationId xmlns:a16="http://schemas.microsoft.com/office/drawing/2014/main" id="{7A45EA20-8194-424E-B618-907FD17B7B01}"/>
              </a:ext>
            </a:extLst>
          </p:cNvPr>
          <p:cNvSpPr>
            <a:spLocks noGrp="1"/>
          </p:cNvSpPr>
          <p:nvPr/>
        </p:nvSpPr>
        <p:spPr>
          <a:xfrm>
            <a:off x="514350" y="335757"/>
            <a:ext cx="8115300" cy="21431"/>
          </a:xfrm>
          <a:prstGeom prst="rect">
            <a:avLst/>
          </a:prstGeom>
          <a:solidFill>
            <a:srgbClr val="8F1D35"/>
          </a:solidFill>
          <a:ln w="0">
            <a:solidFill>
              <a:srgbClr val="8F1D35"/>
            </a:solidFill>
            <a:prstDash val="solid"/>
          </a:ln>
        </p:spPr>
        <p:txBody>
          <a:bodyPr/>
          <a:lstStyle/>
          <a:p>
            <a:endParaRPr lang="en-US" sz="1350"/>
          </a:p>
        </p:txBody>
      </p:sp>
      <p:sp>
        <p:nvSpPr>
          <p:cNvPr id="2" name="eyebrow">
            <a:extLst>
              <a:ext uri="{FF2B5EF4-FFF2-40B4-BE49-F238E27FC236}">
                <a16:creationId xmlns:a16="http://schemas.microsoft.com/office/drawing/2014/main" id="{541951A1-1D87-4803-936B-8564149557F0}"/>
              </a:ext>
            </a:extLst>
          </p:cNvPr>
          <p:cNvSpPr>
            <a:spLocks noGrp="1"/>
          </p:cNvSpPr>
          <p:nvPr/>
        </p:nvSpPr>
        <p:spPr>
          <a:xfrm>
            <a:off x="514350" y="428625"/>
            <a:ext cx="4643438" cy="178594"/>
          </a:xfrm>
          <a:prstGeom prst="rect">
            <a:avLst/>
          </a:prstGeom>
          <a:noFill/>
          <a:ln w="0">
            <a:noFill/>
            <a:prstDash val="solid"/>
          </a:ln>
        </p:spPr>
        <p:txBody>
          <a:bodyPr/>
          <a:lstStyle/>
          <a:p>
            <a:pPr>
              <a:defRPr sz="1050" b="1">
                <a:solidFill>
                  <a:srgbClr val="8F1D35"/>
                </a:solidFill>
                <a:latin typeface="Aptos"/>
                <a:ea typeface="Aptos"/>
                <a:cs typeface="Aptos"/>
              </a:defRPr>
            </a:pPr>
            <a:r>
              <a:rPr sz="788" b="1">
                <a:solidFill>
                  <a:srgbClr val="8F1D35"/>
                </a:solidFill>
                <a:latin typeface="Aptos"/>
                <a:ea typeface="Aptos"/>
                <a:cs typeface="Aptos"/>
              </a:rPr>
              <a:t>LAWYER WELL-BEING  |  10-YEAR BENCHMARK</a:t>
            </a:r>
          </a:p>
        </p:txBody>
      </p:sp>
      <p:sp>
        <p:nvSpPr>
          <p:cNvPr id="3" name="headline">
            <a:extLst>
              <a:ext uri="{FF2B5EF4-FFF2-40B4-BE49-F238E27FC236}">
                <a16:creationId xmlns:a16="http://schemas.microsoft.com/office/drawing/2014/main" id="{5950D775-1C42-4C9A-B90D-546479AFF2B6}"/>
              </a:ext>
            </a:extLst>
          </p:cNvPr>
          <p:cNvSpPr>
            <a:spLocks noGrp="1"/>
          </p:cNvSpPr>
          <p:nvPr/>
        </p:nvSpPr>
        <p:spPr>
          <a:xfrm>
            <a:off x="514350" y="650081"/>
            <a:ext cx="8115300" cy="414338"/>
          </a:xfrm>
          <a:prstGeom prst="rect">
            <a:avLst/>
          </a:prstGeom>
          <a:noFill/>
          <a:ln w="0">
            <a:noFill/>
            <a:prstDash val="solid"/>
          </a:ln>
        </p:spPr>
        <p:txBody>
          <a:bodyPr wrap="square"/>
          <a:lstStyle/>
          <a:p>
            <a:pPr>
              <a:defRPr sz="2850" b="1">
                <a:solidFill>
                  <a:srgbClr val="252525"/>
                </a:solidFill>
                <a:latin typeface="Georgia"/>
                <a:ea typeface="Georgia"/>
                <a:cs typeface="Georgia"/>
              </a:defRPr>
            </a:pPr>
            <a:r>
              <a:rPr sz="1988" b="1">
                <a:solidFill>
                  <a:srgbClr val="252525"/>
                </a:solidFill>
                <a:latin typeface="Georgia"/>
                <a:ea typeface="Georgia"/>
                <a:cs typeface="Georgia"/>
              </a:rPr>
              <a:t>The profession is taking a measurable personal toll</a:t>
            </a:r>
          </a:p>
        </p:txBody>
      </p:sp>
      <p:sp>
        <p:nvSpPr>
          <p:cNvPr id="4" name="subtitle">
            <a:extLst>
              <a:ext uri="{FF2B5EF4-FFF2-40B4-BE49-F238E27FC236}">
                <a16:creationId xmlns:a16="http://schemas.microsoft.com/office/drawing/2014/main" id="{3C211C51-BB4D-48C4-A5C2-264EEC077F8D}"/>
              </a:ext>
            </a:extLst>
          </p:cNvPr>
          <p:cNvSpPr>
            <a:spLocks noGrp="1"/>
          </p:cNvSpPr>
          <p:nvPr/>
        </p:nvSpPr>
        <p:spPr>
          <a:xfrm>
            <a:off x="514350" y="1114425"/>
            <a:ext cx="6072188" cy="214313"/>
          </a:xfrm>
          <a:prstGeom prst="rect">
            <a:avLst/>
          </a:prstGeom>
          <a:noFill/>
          <a:ln w="0">
            <a:noFill/>
            <a:prstDash val="solid"/>
          </a:ln>
        </p:spPr>
        <p:txBody>
          <a:bodyPr wrap="square"/>
          <a:lstStyle/>
          <a:p>
            <a:pPr>
              <a:defRPr sz="1350">
                <a:solidFill>
                  <a:srgbClr val="5E5954"/>
                </a:solidFill>
                <a:latin typeface="Aptos"/>
                <a:ea typeface="Aptos"/>
                <a:cs typeface="Aptos"/>
              </a:defRPr>
            </a:pPr>
            <a:r>
              <a:rPr sz="1013">
                <a:solidFill>
                  <a:srgbClr val="5E5954"/>
                </a:solidFill>
                <a:latin typeface="Aptos"/>
                <a:ea typeface="Aptos"/>
                <a:cs typeface="Aptos"/>
              </a:rPr>
              <a:t>2026 national lawyer well-being survey</a:t>
            </a:r>
          </a:p>
        </p:txBody>
      </p:sp>
      <p:sp>
        <p:nvSpPr>
          <p:cNvPr id="13" name="bottom-rule">
            <a:extLst>
              <a:ext uri="{FF2B5EF4-FFF2-40B4-BE49-F238E27FC236}">
                <a16:creationId xmlns:a16="http://schemas.microsoft.com/office/drawing/2014/main" id="{0042E208-6232-4707-BE42-569F2FFFAE32}"/>
              </a:ext>
            </a:extLst>
          </p:cNvPr>
          <p:cNvSpPr>
            <a:spLocks noGrp="1"/>
          </p:cNvSpPr>
          <p:nvPr/>
        </p:nvSpPr>
        <p:spPr>
          <a:xfrm>
            <a:off x="514350" y="4279107"/>
            <a:ext cx="8115300" cy="7144"/>
          </a:xfrm>
          <a:prstGeom prst="rect">
            <a:avLst/>
          </a:prstGeom>
          <a:solidFill>
            <a:srgbClr val="CFC4B8"/>
          </a:solidFill>
          <a:ln w="0">
            <a:solidFill>
              <a:srgbClr val="CFC4B8"/>
            </a:solidFill>
            <a:prstDash val="solid"/>
          </a:ln>
        </p:spPr>
        <p:txBody>
          <a:bodyPr/>
          <a:lstStyle/>
          <a:p>
            <a:endParaRPr lang="en-US" sz="1350"/>
          </a:p>
        </p:txBody>
      </p:sp>
      <p:sp>
        <p:nvSpPr>
          <p:cNvPr id="14" name="definition">
            <a:extLst>
              <a:ext uri="{FF2B5EF4-FFF2-40B4-BE49-F238E27FC236}">
                <a16:creationId xmlns:a16="http://schemas.microsoft.com/office/drawing/2014/main" id="{AD70BC16-133F-4457-A258-1E850571267C}"/>
              </a:ext>
            </a:extLst>
          </p:cNvPr>
          <p:cNvSpPr>
            <a:spLocks noGrp="1"/>
          </p:cNvSpPr>
          <p:nvPr/>
        </p:nvSpPr>
        <p:spPr>
          <a:xfrm>
            <a:off x="514350" y="4371975"/>
            <a:ext cx="4429125" cy="178594"/>
          </a:xfrm>
          <a:prstGeom prst="rect">
            <a:avLst/>
          </a:prstGeom>
          <a:noFill/>
          <a:ln w="0">
            <a:noFill/>
            <a:prstDash val="solid"/>
          </a:ln>
        </p:spPr>
        <p:txBody>
          <a:bodyPr wrap="square"/>
          <a:lstStyle/>
          <a:p>
            <a:pPr>
              <a:defRPr sz="900">
                <a:solidFill>
                  <a:srgbClr val="4F4A46"/>
                </a:solidFill>
                <a:latin typeface="Aptos"/>
                <a:ea typeface="Aptos"/>
                <a:cs typeface="Aptos"/>
              </a:defRPr>
            </a:pPr>
            <a:r>
              <a:rPr sz="675">
                <a:solidFill>
                  <a:srgbClr val="4F4A46"/>
                </a:solidFill>
                <a:latin typeface="Aptos"/>
                <a:ea typeface="Aptos"/>
                <a:cs typeface="Aptos"/>
              </a:rPr>
              <a:t>Percent of surveyed lawyers reporting each professional or behavioral impact.</a:t>
            </a:r>
          </a:p>
        </p:txBody>
      </p:sp>
      <p:sp>
        <p:nvSpPr>
          <p:cNvPr id="15" name="caveat">
            <a:extLst>
              <a:ext uri="{FF2B5EF4-FFF2-40B4-BE49-F238E27FC236}">
                <a16:creationId xmlns:a16="http://schemas.microsoft.com/office/drawing/2014/main" id="{BF34BFB9-2EE1-417B-ACA4-1674D962C91D}"/>
              </a:ext>
            </a:extLst>
          </p:cNvPr>
          <p:cNvSpPr>
            <a:spLocks noGrp="1"/>
          </p:cNvSpPr>
          <p:nvPr/>
        </p:nvSpPr>
        <p:spPr>
          <a:xfrm>
            <a:off x="514350" y="4550569"/>
            <a:ext cx="8115300" cy="164306"/>
          </a:xfrm>
          <a:prstGeom prst="rect">
            <a:avLst/>
          </a:prstGeom>
          <a:noFill/>
          <a:ln w="0">
            <a:noFill/>
            <a:prstDash val="solid"/>
          </a:ln>
        </p:spPr>
        <p:txBody>
          <a:bodyPr wrap="square"/>
          <a:lstStyle/>
          <a:p>
            <a:pPr>
              <a:defRPr sz="825" i="1">
                <a:solidFill>
                  <a:srgbClr val="6E6761"/>
                </a:solidFill>
                <a:latin typeface="Aptos"/>
                <a:ea typeface="Aptos"/>
                <a:cs typeface="Aptos"/>
              </a:defRPr>
            </a:pPr>
            <a:r>
              <a:rPr sz="619" i="1">
                <a:solidFill>
                  <a:srgbClr val="6E6761"/>
                </a:solidFill>
                <a:latin typeface="Aptos"/>
                <a:ea typeface="Aptos"/>
                <a:cs typeface="Aptos"/>
              </a:rPr>
              <a:t>Self-reported survey findings describe association and attribution; they do not establish clinical causation.</a:t>
            </a:r>
          </a:p>
        </p:txBody>
      </p:sp>
      <p:sp>
        <p:nvSpPr>
          <p:cNvPr id="16" name="source">
            <a:extLst>
              <a:ext uri="{FF2B5EF4-FFF2-40B4-BE49-F238E27FC236}">
                <a16:creationId xmlns:a16="http://schemas.microsoft.com/office/drawing/2014/main" id="{AB255B2B-2664-4353-AF38-B52227B0FB26}"/>
              </a:ext>
            </a:extLst>
          </p:cNvPr>
          <p:cNvSpPr>
            <a:spLocks noGrp="1"/>
          </p:cNvSpPr>
          <p:nvPr/>
        </p:nvSpPr>
        <p:spPr>
          <a:xfrm>
            <a:off x="514350" y="4750594"/>
            <a:ext cx="8115300" cy="200025"/>
          </a:xfrm>
          <a:prstGeom prst="rect">
            <a:avLst/>
          </a:prstGeom>
          <a:noFill/>
          <a:ln w="0">
            <a:noFill/>
            <a:prstDash val="solid"/>
          </a:ln>
        </p:spPr>
        <p:txBody>
          <a:bodyPr wrap="square"/>
          <a:lstStyle/>
          <a:p>
            <a:pPr>
              <a:defRPr sz="675">
                <a:solidFill>
                  <a:srgbClr val="746D66"/>
                </a:solidFill>
                <a:latin typeface="Aptos"/>
                <a:ea typeface="Aptos"/>
                <a:cs typeface="Aptos"/>
              </a:defRPr>
            </a:pPr>
            <a:r>
              <a:rPr sz="506">
                <a:solidFill>
                  <a:srgbClr val="746D66"/>
                </a:solidFill>
                <a:latin typeface="Aptos"/>
                <a:ea typeface="Aptos"/>
                <a:cs typeface="Aptos"/>
              </a:rPr>
              <a:t>Source: ABA CoLAP–Krill Strategies Survey of Lawyer Well-Being, Sept. 2026; Krill &amp; Anker, J Affect Disord 415, 2026.</a:t>
            </a:r>
          </a:p>
        </p:txBody>
      </p:sp>
      <p:sp>
        <p:nvSpPr>
          <p:cNvPr id="18" name="primary-value"/>
          <p:cNvSpPr txBox="1"/>
          <p:nvPr/>
        </p:nvSpPr>
        <p:spPr>
          <a:xfrm>
            <a:off x="521208" y="1647256"/>
            <a:ext cx="2880360" cy="669414"/>
          </a:xfrm>
          <a:prstGeom prst="rect">
            <a:avLst/>
          </a:prstGeom>
          <a:noFill/>
        </p:spPr>
        <p:txBody>
          <a:bodyPr wrap="square" lIns="0" tIns="0" rIns="0" bIns="0" anchor="ctr">
            <a:spAutoFit/>
          </a:bodyPr>
          <a:lstStyle/>
          <a:p>
            <a:pPr algn="l"/>
            <a:r>
              <a:rPr sz="4350" b="1">
                <a:solidFill>
                  <a:srgbClr val="8F1D35"/>
                </a:solidFill>
                <a:latin typeface="Georgia"/>
              </a:rPr>
              <a:t>41.1%</a:t>
            </a:r>
          </a:p>
        </p:txBody>
      </p:sp>
      <p:sp>
        <p:nvSpPr>
          <p:cNvPr id="19" name="primary-copy"/>
          <p:cNvSpPr txBox="1"/>
          <p:nvPr/>
        </p:nvSpPr>
        <p:spPr>
          <a:xfrm>
            <a:off x="534924" y="2379726"/>
            <a:ext cx="2914650" cy="692497"/>
          </a:xfrm>
          <a:prstGeom prst="rect">
            <a:avLst/>
          </a:prstGeom>
          <a:noFill/>
        </p:spPr>
        <p:txBody>
          <a:bodyPr wrap="square" lIns="0" tIns="0" rIns="0" bIns="0" anchor="t">
            <a:spAutoFit/>
          </a:bodyPr>
          <a:lstStyle/>
          <a:p>
            <a:pPr algn="l"/>
            <a:r>
              <a:rPr sz="1500" b="1">
                <a:solidFill>
                  <a:srgbClr val="252525"/>
                </a:solidFill>
                <a:latin typeface="Aptos"/>
              </a:rPr>
              <a:t>said time in the profession has been detrimental to their mental health</a:t>
            </a:r>
          </a:p>
        </p:txBody>
      </p:sp>
      <p:sp>
        <p:nvSpPr>
          <p:cNvPr id="20" name="primary-rule"/>
          <p:cNvSpPr/>
          <p:nvPr/>
        </p:nvSpPr>
        <p:spPr>
          <a:xfrm>
            <a:off x="3669030" y="1604772"/>
            <a:ext cx="24003" cy="1748790"/>
          </a:xfrm>
          <a:prstGeom prst="rect">
            <a:avLst/>
          </a:prstGeom>
          <a:solidFill>
            <a:srgbClr val="8F1D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secondary-value-1"/>
          <p:cNvSpPr txBox="1"/>
          <p:nvPr/>
        </p:nvSpPr>
        <p:spPr>
          <a:xfrm>
            <a:off x="3991356" y="1589967"/>
            <a:ext cx="1083564" cy="461665"/>
          </a:xfrm>
          <a:prstGeom prst="rect">
            <a:avLst/>
          </a:prstGeom>
          <a:noFill/>
        </p:spPr>
        <p:txBody>
          <a:bodyPr wrap="square" lIns="0" tIns="0" rIns="0" bIns="0" anchor="ctr">
            <a:spAutoFit/>
          </a:bodyPr>
          <a:lstStyle/>
          <a:p>
            <a:pPr algn="l"/>
            <a:r>
              <a:rPr sz="3000" b="1">
                <a:solidFill>
                  <a:srgbClr val="8F1D35"/>
                </a:solidFill>
                <a:latin typeface="Georgia"/>
              </a:rPr>
              <a:t>27%</a:t>
            </a:r>
          </a:p>
        </p:txBody>
      </p:sp>
      <p:sp>
        <p:nvSpPr>
          <p:cNvPr id="22" name="secondary-copy-1"/>
          <p:cNvSpPr txBox="1"/>
          <p:nvPr/>
        </p:nvSpPr>
        <p:spPr>
          <a:xfrm>
            <a:off x="5088636" y="1549907"/>
            <a:ext cx="3442716" cy="415498"/>
          </a:xfrm>
          <a:prstGeom prst="rect">
            <a:avLst/>
          </a:prstGeom>
          <a:noFill/>
        </p:spPr>
        <p:txBody>
          <a:bodyPr wrap="square" lIns="0" tIns="0" rIns="0" bIns="0" anchor="t">
            <a:spAutoFit/>
          </a:bodyPr>
          <a:lstStyle/>
          <a:p>
            <a:pPr algn="l"/>
            <a:r>
              <a:rPr sz="1350" b="1">
                <a:solidFill>
                  <a:srgbClr val="252525"/>
                </a:solidFill>
                <a:latin typeface="Aptos"/>
              </a:rPr>
              <a:t>considered leaving the profession due to mental health, burnout or stress</a:t>
            </a:r>
          </a:p>
        </p:txBody>
      </p:sp>
      <p:sp>
        <p:nvSpPr>
          <p:cNvPr id="23" name="secondary-rule"/>
          <p:cNvSpPr/>
          <p:nvPr/>
        </p:nvSpPr>
        <p:spPr>
          <a:xfrm>
            <a:off x="3991356" y="2393442"/>
            <a:ext cx="4539996" cy="8229"/>
          </a:xfrm>
          <a:prstGeom prst="rect">
            <a:avLst/>
          </a:prstGeom>
          <a:solidFill>
            <a:srgbClr val="CFC4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secondary-value-2"/>
          <p:cNvSpPr txBox="1"/>
          <p:nvPr/>
        </p:nvSpPr>
        <p:spPr>
          <a:xfrm>
            <a:off x="3991356" y="2648608"/>
            <a:ext cx="1083564" cy="415498"/>
          </a:xfrm>
          <a:prstGeom prst="rect">
            <a:avLst/>
          </a:prstGeom>
          <a:noFill/>
        </p:spPr>
        <p:txBody>
          <a:bodyPr wrap="square" lIns="0" tIns="0" rIns="0" bIns="0" anchor="ctr">
            <a:spAutoFit/>
          </a:bodyPr>
          <a:lstStyle/>
          <a:p>
            <a:pPr algn="l"/>
            <a:r>
              <a:rPr sz="2700" b="1">
                <a:solidFill>
                  <a:srgbClr val="9A9187"/>
                </a:solidFill>
                <a:latin typeface="Georgia"/>
              </a:rPr>
              <a:t>20.5%</a:t>
            </a:r>
          </a:p>
        </p:txBody>
      </p:sp>
      <p:sp>
        <p:nvSpPr>
          <p:cNvPr id="25" name="secondary-copy-2"/>
          <p:cNvSpPr txBox="1"/>
          <p:nvPr/>
        </p:nvSpPr>
        <p:spPr>
          <a:xfrm>
            <a:off x="5088636" y="2606040"/>
            <a:ext cx="3442716" cy="415498"/>
          </a:xfrm>
          <a:prstGeom prst="rect">
            <a:avLst/>
          </a:prstGeom>
          <a:noFill/>
        </p:spPr>
        <p:txBody>
          <a:bodyPr wrap="square" lIns="0" tIns="0" rIns="0" bIns="0" anchor="t">
            <a:spAutoFit/>
          </a:bodyPr>
          <a:lstStyle/>
          <a:p>
            <a:pPr algn="l"/>
            <a:r>
              <a:rPr sz="1350" b="1">
                <a:solidFill>
                  <a:srgbClr val="252525"/>
                </a:solidFill>
                <a:latin typeface="Aptos"/>
              </a:rPr>
              <a:t>attributed increased alcohol or drug use to work-related stress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op-rule">
            <a:extLst>
              <a:ext uri="{FF2B5EF4-FFF2-40B4-BE49-F238E27FC236}">
                <a16:creationId xmlns:a16="http://schemas.microsoft.com/office/drawing/2014/main" id="{7A45EA20-8194-424E-B618-907FD17B7B01}"/>
              </a:ext>
            </a:extLst>
          </p:cNvPr>
          <p:cNvSpPr>
            <a:spLocks noGrp="1"/>
          </p:cNvSpPr>
          <p:nvPr/>
        </p:nvSpPr>
        <p:spPr>
          <a:xfrm>
            <a:off x="514350" y="335757"/>
            <a:ext cx="8115300" cy="21431"/>
          </a:xfrm>
          <a:prstGeom prst="rect">
            <a:avLst/>
          </a:prstGeom>
          <a:solidFill>
            <a:srgbClr val="8F1D35"/>
          </a:solidFill>
          <a:ln w="0">
            <a:solidFill>
              <a:srgbClr val="8F1D35"/>
            </a:solidFill>
            <a:prstDash val="solid"/>
          </a:ln>
        </p:spPr>
        <p:txBody>
          <a:bodyPr/>
          <a:lstStyle/>
          <a:p>
            <a:endParaRPr lang="en-US" sz="1350"/>
          </a:p>
        </p:txBody>
      </p:sp>
      <p:sp>
        <p:nvSpPr>
          <p:cNvPr id="2" name="eyebrow">
            <a:extLst>
              <a:ext uri="{FF2B5EF4-FFF2-40B4-BE49-F238E27FC236}">
                <a16:creationId xmlns:a16="http://schemas.microsoft.com/office/drawing/2014/main" id="{541951A1-1D87-4803-936B-8564149557F0}"/>
              </a:ext>
            </a:extLst>
          </p:cNvPr>
          <p:cNvSpPr>
            <a:spLocks noGrp="1"/>
          </p:cNvSpPr>
          <p:nvPr/>
        </p:nvSpPr>
        <p:spPr>
          <a:xfrm>
            <a:off x="514350" y="428625"/>
            <a:ext cx="4643438" cy="178594"/>
          </a:xfrm>
          <a:prstGeom prst="rect">
            <a:avLst/>
          </a:prstGeom>
          <a:noFill/>
          <a:ln w="0">
            <a:noFill/>
            <a:prstDash val="solid"/>
          </a:ln>
        </p:spPr>
        <p:txBody>
          <a:bodyPr/>
          <a:lstStyle/>
          <a:p>
            <a:pPr>
              <a:defRPr sz="1050" b="1">
                <a:solidFill>
                  <a:srgbClr val="8F1D35"/>
                </a:solidFill>
                <a:latin typeface="Aptos"/>
                <a:ea typeface="Aptos"/>
                <a:cs typeface="Aptos"/>
              </a:defRPr>
            </a:pPr>
            <a:r>
              <a:rPr sz="788" b="1">
                <a:solidFill>
                  <a:srgbClr val="8F1D35"/>
                </a:solidFill>
                <a:latin typeface="Aptos"/>
                <a:ea typeface="Aptos"/>
                <a:cs typeface="Aptos"/>
              </a:rPr>
              <a:t>LAWYER WELL-BEING  |  10-YEAR BENCHMARK</a:t>
            </a:r>
          </a:p>
        </p:txBody>
      </p:sp>
      <p:sp>
        <p:nvSpPr>
          <p:cNvPr id="3" name="headline">
            <a:extLst>
              <a:ext uri="{FF2B5EF4-FFF2-40B4-BE49-F238E27FC236}">
                <a16:creationId xmlns:a16="http://schemas.microsoft.com/office/drawing/2014/main" id="{5950D775-1C42-4C9A-B90D-546479AFF2B6}"/>
              </a:ext>
            </a:extLst>
          </p:cNvPr>
          <p:cNvSpPr>
            <a:spLocks noGrp="1"/>
          </p:cNvSpPr>
          <p:nvPr/>
        </p:nvSpPr>
        <p:spPr>
          <a:xfrm>
            <a:off x="514350" y="650081"/>
            <a:ext cx="8115300" cy="414338"/>
          </a:xfrm>
          <a:prstGeom prst="rect">
            <a:avLst/>
          </a:prstGeom>
          <a:noFill/>
          <a:ln w="0">
            <a:noFill/>
            <a:prstDash val="solid"/>
          </a:ln>
        </p:spPr>
        <p:txBody>
          <a:bodyPr wrap="square"/>
          <a:lstStyle/>
          <a:p>
            <a:pPr>
              <a:defRPr sz="2850" b="1">
                <a:solidFill>
                  <a:srgbClr val="252525"/>
                </a:solidFill>
                <a:latin typeface="Georgia"/>
                <a:ea typeface="Georgia"/>
                <a:cs typeface="Georgia"/>
              </a:defRPr>
            </a:pPr>
            <a:r>
              <a:rPr sz="1988" b="1">
                <a:solidFill>
                  <a:srgbClr val="252525"/>
                </a:solidFill>
                <a:latin typeface="Georgia"/>
                <a:ea typeface="Georgia"/>
                <a:cs typeface="Georgia"/>
              </a:rPr>
              <a:t>Confidentiality and career concerns deter help-seeking</a:t>
            </a:r>
          </a:p>
        </p:txBody>
      </p:sp>
      <p:sp>
        <p:nvSpPr>
          <p:cNvPr id="4" name="subtitle">
            <a:extLst>
              <a:ext uri="{FF2B5EF4-FFF2-40B4-BE49-F238E27FC236}">
                <a16:creationId xmlns:a16="http://schemas.microsoft.com/office/drawing/2014/main" id="{3C211C51-BB4D-48C4-A5C2-264EEC077F8D}"/>
              </a:ext>
            </a:extLst>
          </p:cNvPr>
          <p:cNvSpPr>
            <a:spLocks noGrp="1"/>
          </p:cNvSpPr>
          <p:nvPr/>
        </p:nvSpPr>
        <p:spPr>
          <a:xfrm>
            <a:off x="514350" y="1114425"/>
            <a:ext cx="6072188" cy="214313"/>
          </a:xfrm>
          <a:prstGeom prst="rect">
            <a:avLst/>
          </a:prstGeom>
          <a:noFill/>
          <a:ln w="0">
            <a:noFill/>
            <a:prstDash val="solid"/>
          </a:ln>
        </p:spPr>
        <p:txBody>
          <a:bodyPr wrap="square"/>
          <a:lstStyle/>
          <a:p>
            <a:pPr>
              <a:defRPr sz="1350">
                <a:solidFill>
                  <a:srgbClr val="5E5954"/>
                </a:solidFill>
                <a:latin typeface="Aptos"/>
                <a:ea typeface="Aptos"/>
                <a:cs typeface="Aptos"/>
              </a:defRPr>
            </a:pPr>
            <a:r>
              <a:rPr sz="1013">
                <a:solidFill>
                  <a:srgbClr val="5E5954"/>
                </a:solidFill>
                <a:latin typeface="Aptos"/>
                <a:ea typeface="Aptos"/>
                <a:cs typeface="Aptos"/>
              </a:rPr>
              <a:t>Barriers reported by lawyers  |  2026 national survey</a:t>
            </a:r>
          </a:p>
        </p:txBody>
      </p:sp>
      <p:sp>
        <p:nvSpPr>
          <p:cNvPr id="13" name="bottom-rule">
            <a:extLst>
              <a:ext uri="{FF2B5EF4-FFF2-40B4-BE49-F238E27FC236}">
                <a16:creationId xmlns:a16="http://schemas.microsoft.com/office/drawing/2014/main" id="{0042E208-6232-4707-BE42-569F2FFFAE32}"/>
              </a:ext>
            </a:extLst>
          </p:cNvPr>
          <p:cNvSpPr>
            <a:spLocks noGrp="1"/>
          </p:cNvSpPr>
          <p:nvPr/>
        </p:nvSpPr>
        <p:spPr>
          <a:xfrm>
            <a:off x="514350" y="4279107"/>
            <a:ext cx="8115300" cy="7144"/>
          </a:xfrm>
          <a:prstGeom prst="rect">
            <a:avLst/>
          </a:prstGeom>
          <a:solidFill>
            <a:srgbClr val="CFC4B8"/>
          </a:solidFill>
          <a:ln w="0">
            <a:solidFill>
              <a:srgbClr val="CFC4B8"/>
            </a:solidFill>
            <a:prstDash val="solid"/>
          </a:ln>
        </p:spPr>
        <p:txBody>
          <a:bodyPr/>
          <a:lstStyle/>
          <a:p>
            <a:endParaRPr lang="en-US" sz="1350"/>
          </a:p>
        </p:txBody>
      </p:sp>
      <p:sp>
        <p:nvSpPr>
          <p:cNvPr id="14" name="definition">
            <a:extLst>
              <a:ext uri="{FF2B5EF4-FFF2-40B4-BE49-F238E27FC236}">
                <a16:creationId xmlns:a16="http://schemas.microsoft.com/office/drawing/2014/main" id="{AD70BC16-133F-4457-A258-1E850571267C}"/>
              </a:ext>
            </a:extLst>
          </p:cNvPr>
          <p:cNvSpPr>
            <a:spLocks noGrp="1"/>
          </p:cNvSpPr>
          <p:nvPr/>
        </p:nvSpPr>
        <p:spPr>
          <a:xfrm>
            <a:off x="514350" y="4371975"/>
            <a:ext cx="4429125" cy="178594"/>
          </a:xfrm>
          <a:prstGeom prst="rect">
            <a:avLst/>
          </a:prstGeom>
          <a:noFill/>
          <a:ln w="0">
            <a:noFill/>
            <a:prstDash val="solid"/>
          </a:ln>
        </p:spPr>
        <p:txBody>
          <a:bodyPr wrap="square"/>
          <a:lstStyle/>
          <a:p>
            <a:pPr>
              <a:defRPr sz="900">
                <a:solidFill>
                  <a:srgbClr val="4F4A46"/>
                </a:solidFill>
                <a:latin typeface="Aptos"/>
                <a:ea typeface="Aptos"/>
                <a:cs typeface="Aptos"/>
              </a:defRPr>
            </a:pPr>
            <a:r>
              <a:rPr sz="675">
                <a:solidFill>
                  <a:srgbClr val="4F4A46"/>
                </a:solidFill>
                <a:latin typeface="Aptos"/>
                <a:ea typeface="Aptos"/>
                <a:cs typeface="Aptos"/>
              </a:rPr>
              <a:t>Percent of surveyed lawyers identifying each barrier to seeking help.</a:t>
            </a:r>
          </a:p>
        </p:txBody>
      </p:sp>
      <p:sp>
        <p:nvSpPr>
          <p:cNvPr id="15" name="caveat">
            <a:extLst>
              <a:ext uri="{FF2B5EF4-FFF2-40B4-BE49-F238E27FC236}">
                <a16:creationId xmlns:a16="http://schemas.microsoft.com/office/drawing/2014/main" id="{BF34BFB9-2EE1-417B-ACA4-1674D962C91D}"/>
              </a:ext>
            </a:extLst>
          </p:cNvPr>
          <p:cNvSpPr>
            <a:spLocks noGrp="1"/>
          </p:cNvSpPr>
          <p:nvPr/>
        </p:nvSpPr>
        <p:spPr>
          <a:xfrm>
            <a:off x="514350" y="4550569"/>
            <a:ext cx="8115300" cy="164306"/>
          </a:xfrm>
          <a:prstGeom prst="rect">
            <a:avLst/>
          </a:prstGeom>
          <a:noFill/>
          <a:ln w="0">
            <a:noFill/>
            <a:prstDash val="solid"/>
          </a:ln>
        </p:spPr>
        <p:txBody>
          <a:bodyPr wrap="square"/>
          <a:lstStyle/>
          <a:p>
            <a:pPr>
              <a:defRPr sz="825" i="1">
                <a:solidFill>
                  <a:srgbClr val="6E6761"/>
                </a:solidFill>
                <a:latin typeface="Aptos"/>
                <a:ea typeface="Aptos"/>
                <a:cs typeface="Aptos"/>
              </a:defRPr>
            </a:pPr>
            <a:r>
              <a:rPr sz="619" i="1">
                <a:solidFill>
                  <a:srgbClr val="6E6761"/>
                </a:solidFill>
                <a:latin typeface="Aptos"/>
                <a:ea typeface="Aptos"/>
                <a:cs typeface="Aptos"/>
              </a:rPr>
              <a:t>Respondents could identify more than one barrier; percentages therefore are not intended to total 100%.</a:t>
            </a:r>
          </a:p>
        </p:txBody>
      </p:sp>
      <p:sp>
        <p:nvSpPr>
          <p:cNvPr id="16" name="source">
            <a:extLst>
              <a:ext uri="{FF2B5EF4-FFF2-40B4-BE49-F238E27FC236}">
                <a16:creationId xmlns:a16="http://schemas.microsoft.com/office/drawing/2014/main" id="{AB255B2B-2664-4353-AF38-B52227B0FB26}"/>
              </a:ext>
            </a:extLst>
          </p:cNvPr>
          <p:cNvSpPr>
            <a:spLocks noGrp="1"/>
          </p:cNvSpPr>
          <p:nvPr/>
        </p:nvSpPr>
        <p:spPr>
          <a:xfrm>
            <a:off x="514350" y="4750594"/>
            <a:ext cx="8115300" cy="200025"/>
          </a:xfrm>
          <a:prstGeom prst="rect">
            <a:avLst/>
          </a:prstGeom>
          <a:noFill/>
          <a:ln w="0">
            <a:noFill/>
            <a:prstDash val="solid"/>
          </a:ln>
        </p:spPr>
        <p:txBody>
          <a:bodyPr wrap="square"/>
          <a:lstStyle/>
          <a:p>
            <a:pPr>
              <a:defRPr sz="675">
                <a:solidFill>
                  <a:srgbClr val="746D66"/>
                </a:solidFill>
                <a:latin typeface="Aptos"/>
                <a:ea typeface="Aptos"/>
                <a:cs typeface="Aptos"/>
              </a:defRPr>
            </a:pPr>
            <a:r>
              <a:rPr sz="506">
                <a:solidFill>
                  <a:srgbClr val="746D66"/>
                </a:solidFill>
                <a:latin typeface="Aptos"/>
                <a:ea typeface="Aptos"/>
                <a:cs typeface="Aptos"/>
              </a:rPr>
              <a:t>Source: ABA CoLAP–Krill Strategies Survey of Lawyer Well-Being, Sept. 2026.</a:t>
            </a:r>
          </a:p>
        </p:txBody>
      </p:sp>
      <p:sp>
        <p:nvSpPr>
          <p:cNvPr id="18" name="value-1"/>
          <p:cNvSpPr txBox="1"/>
          <p:nvPr/>
        </p:nvSpPr>
        <p:spPr>
          <a:xfrm>
            <a:off x="534924" y="1600253"/>
            <a:ext cx="1474470" cy="461665"/>
          </a:xfrm>
          <a:prstGeom prst="rect">
            <a:avLst/>
          </a:prstGeom>
          <a:noFill/>
        </p:spPr>
        <p:txBody>
          <a:bodyPr wrap="square" lIns="0" tIns="0" rIns="0" bIns="0" anchor="ctr">
            <a:spAutoFit/>
          </a:bodyPr>
          <a:lstStyle/>
          <a:p>
            <a:pPr algn="l"/>
            <a:r>
              <a:rPr sz="3000" b="1">
                <a:solidFill>
                  <a:srgbClr val="8F1D35"/>
                </a:solidFill>
                <a:latin typeface="Georgia"/>
              </a:rPr>
              <a:t>53%</a:t>
            </a:r>
          </a:p>
        </p:txBody>
      </p:sp>
      <p:sp>
        <p:nvSpPr>
          <p:cNvPr id="19" name="kicker-1"/>
          <p:cNvSpPr txBox="1"/>
          <p:nvPr/>
        </p:nvSpPr>
        <p:spPr>
          <a:xfrm>
            <a:off x="2125980" y="1609874"/>
            <a:ext cx="2091690" cy="126958"/>
          </a:xfrm>
          <a:prstGeom prst="rect">
            <a:avLst/>
          </a:prstGeom>
          <a:noFill/>
        </p:spPr>
        <p:txBody>
          <a:bodyPr wrap="square" lIns="0" tIns="0" rIns="0" bIns="0" anchor="ctr">
            <a:spAutoFit/>
          </a:bodyPr>
          <a:lstStyle/>
          <a:p>
            <a:pPr algn="l"/>
            <a:r>
              <a:rPr sz="825" b="1">
                <a:solidFill>
                  <a:srgbClr val="8F1D35"/>
                </a:solidFill>
                <a:latin typeface="Aptos"/>
              </a:rPr>
              <a:t>CONFIDENTIALITY</a:t>
            </a:r>
          </a:p>
        </p:txBody>
      </p:sp>
      <p:sp>
        <p:nvSpPr>
          <p:cNvPr id="20" name="copy-1"/>
          <p:cNvSpPr txBox="1"/>
          <p:nvPr/>
        </p:nvSpPr>
        <p:spPr>
          <a:xfrm>
            <a:off x="2125980" y="1769364"/>
            <a:ext cx="6240780" cy="207749"/>
          </a:xfrm>
          <a:prstGeom prst="rect">
            <a:avLst/>
          </a:prstGeom>
          <a:noFill/>
        </p:spPr>
        <p:txBody>
          <a:bodyPr wrap="square" lIns="0" tIns="0" rIns="0" bIns="0" anchor="t">
            <a:spAutoFit/>
          </a:bodyPr>
          <a:lstStyle/>
          <a:p>
            <a:pPr algn="l"/>
            <a:r>
              <a:rPr sz="1350" b="1">
                <a:solidFill>
                  <a:srgbClr val="252525"/>
                </a:solidFill>
                <a:latin typeface="Aptos"/>
              </a:rPr>
              <a:t>expressed concern that seeking help would not remain confidential</a:t>
            </a:r>
          </a:p>
        </p:txBody>
      </p:sp>
      <p:sp>
        <p:nvSpPr>
          <p:cNvPr id="21" name="row-rule-1"/>
          <p:cNvSpPr/>
          <p:nvPr/>
        </p:nvSpPr>
        <p:spPr>
          <a:xfrm>
            <a:off x="534924" y="2228850"/>
            <a:ext cx="7831836" cy="8229"/>
          </a:xfrm>
          <a:prstGeom prst="rect">
            <a:avLst/>
          </a:prstGeom>
          <a:solidFill>
            <a:srgbClr val="CFC4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value-2"/>
          <p:cNvSpPr txBox="1"/>
          <p:nvPr/>
        </p:nvSpPr>
        <p:spPr>
          <a:xfrm>
            <a:off x="534924" y="2382066"/>
            <a:ext cx="1474470" cy="461665"/>
          </a:xfrm>
          <a:prstGeom prst="rect">
            <a:avLst/>
          </a:prstGeom>
          <a:noFill/>
        </p:spPr>
        <p:txBody>
          <a:bodyPr wrap="square" lIns="0" tIns="0" rIns="0" bIns="0" anchor="ctr">
            <a:spAutoFit/>
          </a:bodyPr>
          <a:lstStyle/>
          <a:p>
            <a:pPr algn="l"/>
            <a:r>
              <a:rPr sz="3000" b="1">
                <a:solidFill>
                  <a:srgbClr val="8F1D35"/>
                </a:solidFill>
                <a:latin typeface="Georgia"/>
              </a:rPr>
              <a:t>49%</a:t>
            </a:r>
          </a:p>
        </p:txBody>
      </p:sp>
      <p:sp>
        <p:nvSpPr>
          <p:cNvPr id="23" name="kicker-2"/>
          <p:cNvSpPr txBox="1"/>
          <p:nvPr/>
        </p:nvSpPr>
        <p:spPr>
          <a:xfrm>
            <a:off x="2125980" y="2391686"/>
            <a:ext cx="2091690" cy="126958"/>
          </a:xfrm>
          <a:prstGeom prst="rect">
            <a:avLst/>
          </a:prstGeom>
          <a:noFill/>
        </p:spPr>
        <p:txBody>
          <a:bodyPr wrap="square" lIns="0" tIns="0" rIns="0" bIns="0" anchor="ctr">
            <a:spAutoFit/>
          </a:bodyPr>
          <a:lstStyle/>
          <a:p>
            <a:pPr algn="l"/>
            <a:r>
              <a:rPr sz="825" b="1">
                <a:solidFill>
                  <a:srgbClr val="8F1D35"/>
                </a:solidFill>
                <a:latin typeface="Aptos"/>
              </a:rPr>
              <a:t>PROFESSIONAL CONSEQUENCES</a:t>
            </a:r>
          </a:p>
        </p:txBody>
      </p:sp>
      <p:sp>
        <p:nvSpPr>
          <p:cNvPr id="24" name="copy-2"/>
          <p:cNvSpPr txBox="1"/>
          <p:nvPr/>
        </p:nvSpPr>
        <p:spPr>
          <a:xfrm>
            <a:off x="2125980" y="2551176"/>
            <a:ext cx="6240780" cy="207749"/>
          </a:xfrm>
          <a:prstGeom prst="rect">
            <a:avLst/>
          </a:prstGeom>
          <a:noFill/>
        </p:spPr>
        <p:txBody>
          <a:bodyPr wrap="square" lIns="0" tIns="0" rIns="0" bIns="0" anchor="t">
            <a:spAutoFit/>
          </a:bodyPr>
          <a:lstStyle/>
          <a:p>
            <a:pPr algn="l"/>
            <a:r>
              <a:rPr sz="1350" b="1">
                <a:solidFill>
                  <a:srgbClr val="252525"/>
                </a:solidFill>
                <a:latin typeface="Aptos"/>
              </a:rPr>
              <a:t>expressed concern about reputation or career consequences</a:t>
            </a:r>
          </a:p>
        </p:txBody>
      </p:sp>
      <p:sp>
        <p:nvSpPr>
          <p:cNvPr id="25" name="row-rule-2"/>
          <p:cNvSpPr/>
          <p:nvPr/>
        </p:nvSpPr>
        <p:spPr>
          <a:xfrm>
            <a:off x="534924" y="3010661"/>
            <a:ext cx="7831836" cy="8229"/>
          </a:xfrm>
          <a:prstGeom prst="rect">
            <a:avLst/>
          </a:prstGeom>
          <a:solidFill>
            <a:srgbClr val="CFC4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value-3"/>
          <p:cNvSpPr txBox="1"/>
          <p:nvPr/>
        </p:nvSpPr>
        <p:spPr>
          <a:xfrm>
            <a:off x="534924" y="3163877"/>
            <a:ext cx="1474470" cy="461665"/>
          </a:xfrm>
          <a:prstGeom prst="rect">
            <a:avLst/>
          </a:prstGeom>
          <a:noFill/>
        </p:spPr>
        <p:txBody>
          <a:bodyPr wrap="square" lIns="0" tIns="0" rIns="0" bIns="0" anchor="ctr">
            <a:spAutoFit/>
          </a:bodyPr>
          <a:lstStyle/>
          <a:p>
            <a:pPr algn="l"/>
            <a:r>
              <a:rPr sz="3000" b="1">
                <a:solidFill>
                  <a:srgbClr val="9A9187"/>
                </a:solidFill>
                <a:latin typeface="Georgia"/>
              </a:rPr>
              <a:t>34.5%</a:t>
            </a:r>
          </a:p>
        </p:txBody>
      </p:sp>
      <p:sp>
        <p:nvSpPr>
          <p:cNvPr id="27" name="kicker-3"/>
          <p:cNvSpPr txBox="1"/>
          <p:nvPr/>
        </p:nvSpPr>
        <p:spPr>
          <a:xfrm>
            <a:off x="2125980" y="3173497"/>
            <a:ext cx="2091690" cy="126958"/>
          </a:xfrm>
          <a:prstGeom prst="rect">
            <a:avLst/>
          </a:prstGeom>
          <a:noFill/>
        </p:spPr>
        <p:txBody>
          <a:bodyPr wrap="square" lIns="0" tIns="0" rIns="0" bIns="0" anchor="ctr">
            <a:spAutoFit/>
          </a:bodyPr>
          <a:lstStyle/>
          <a:p>
            <a:pPr algn="l"/>
            <a:r>
              <a:rPr sz="825" b="1">
                <a:solidFill>
                  <a:srgbClr val="746D66"/>
                </a:solidFill>
                <a:latin typeface="Aptos"/>
              </a:rPr>
              <a:t>TIME</a:t>
            </a:r>
          </a:p>
        </p:txBody>
      </p:sp>
      <p:sp>
        <p:nvSpPr>
          <p:cNvPr id="28" name="copy-3"/>
          <p:cNvSpPr txBox="1"/>
          <p:nvPr/>
        </p:nvSpPr>
        <p:spPr>
          <a:xfrm>
            <a:off x="2125980" y="3332988"/>
            <a:ext cx="6240780" cy="207749"/>
          </a:xfrm>
          <a:prstGeom prst="rect">
            <a:avLst/>
          </a:prstGeom>
          <a:noFill/>
        </p:spPr>
        <p:txBody>
          <a:bodyPr wrap="square" lIns="0" tIns="0" rIns="0" bIns="0" anchor="t">
            <a:spAutoFit/>
          </a:bodyPr>
          <a:lstStyle/>
          <a:p>
            <a:pPr algn="l"/>
            <a:r>
              <a:rPr sz="1350" b="1">
                <a:solidFill>
                  <a:srgbClr val="252525"/>
                </a:solidFill>
                <a:latin typeface="Aptos"/>
              </a:rPr>
              <a:t>reported they did not have time to get help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8">
    <p:bg>
      <p:bgPr>
        <a:solidFill>
          <a:srgbClr val="F1F5F9"/>
        </a:solidFill>
        <a:effectLst/>
      </p:bgPr>
    </p:bg>
    <p:spTree>
      <p:nvGrpSpPr>
        <p:cNvPr id="1" name=""/>
        <p:cNvGrpSpPr/>
        <p:nvPr/>
      </p:nvGrpSpPr>
      <p:grpSpPr>
        <a:xfrm>
          <a:off x="0" y="0"/>
          <a:ext cx="0" cy="0"/>
          <a:chOff x="0" y="0"/>
          <a:chExt cx="0" cy="0"/>
        </a:xfrm>
      </p:grpSpPr>
      <p:sp>
        <p:nvSpPr>
          <p:cNvPr id="2" name="Eyebrow"/>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FROM COPING TO DEPENDENCE</a:t>
            </a:r>
            <a:endParaRPr lang="en-US" sz="1100"/>
          </a:p>
        </p:txBody>
      </p:sp>
      <p:sp>
        <p:nvSpPr>
          <p:cNvPr id="3" name="Title"/>
          <p:cNvSpPr/>
          <p:nvPr/>
        </p:nvSpPr>
        <p:spPr>
          <a:xfrm>
            <a:off x="457200" y="658368"/>
            <a:ext cx="8229600" cy="50000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Substance Use Disorder</a:t>
            </a:r>
            <a:endParaRPr lang="en-US" sz="3000"/>
          </a:p>
        </p:txBody>
      </p:sp>
      <p:sp>
        <p:nvSpPr>
          <p:cNvPr id="4" name="Subtitle"/>
          <p:cNvSpPr/>
          <p:nvPr/>
        </p:nvSpPr>
        <p:spPr>
          <a:xfrm>
            <a:off x="457200" y="1188720"/>
            <a:ext cx="8229600" cy="320040"/>
          </a:xfrm>
          <a:prstGeom prst="rect">
            <a:avLst/>
          </a:prstGeom>
          <a:noFill/>
          <a:ln/>
        </p:spPr>
        <p:txBody>
          <a:bodyPr wrap="square" lIns="0" tIns="0" rIns="0" bIns="0" rtlCol="0" anchor="t"/>
          <a:lstStyle/>
          <a:p>
            <a:pPr marL="0" indent="0">
              <a:buNone/>
            </a:pPr>
            <a:r>
              <a:rPr lang="en-US" sz="1400">
                <a:solidFill>
                  <a:srgbClr val="475569"/>
                </a:solidFill>
                <a:latin typeface="Calibri" pitchFamily="34" charset="0"/>
                <a:ea typeface="Calibri" pitchFamily="34" charset="-122"/>
                <a:cs typeface="Calibri" pitchFamily="34" charset="-120"/>
              </a:rPr>
              <a:t>What begins as a way to unwind after relentless pressure can harden into dependence.</a:t>
            </a:r>
            <a:endParaRPr lang="en-US" sz="1400"/>
          </a:p>
        </p:txBody>
      </p:sp>
      <p:sp>
        <p:nvSpPr>
          <p:cNvPr id="10" name="Card BG"/>
          <p:cNvSpPr/>
          <p:nvPr/>
        </p:nvSpPr>
        <p:spPr>
          <a:xfrm>
            <a:off x="4572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1" name="Card Bar"/>
          <p:cNvSpPr/>
          <p:nvPr/>
        </p:nvSpPr>
        <p:spPr>
          <a:xfrm>
            <a:off x="457200" y="1780000"/>
            <a:ext cx="2590800" cy="64008"/>
          </a:xfrm>
          <a:prstGeom prst="rect">
            <a:avLst/>
          </a:prstGeom>
          <a:solidFill>
            <a:srgbClr val="14B8A6"/>
          </a:solidFill>
          <a:ln/>
        </p:spPr>
        <p:txBody>
          <a:bodyPr/>
          <a:lstStyle/>
          <a:p>
            <a:endParaRPr lang="en-US"/>
          </a:p>
        </p:txBody>
      </p:sp>
      <p:sp>
        <p:nvSpPr>
          <p:cNvPr id="12" name="Card Number"/>
          <p:cNvSpPr/>
          <p:nvPr/>
        </p:nvSpPr>
        <p:spPr>
          <a:xfrm>
            <a:off x="6858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84%</a:t>
            </a:r>
            <a:endParaRPr lang="en-US" sz="4000"/>
          </a:p>
        </p:txBody>
      </p:sp>
      <p:sp>
        <p:nvSpPr>
          <p:cNvPr id="13" name="Card Heading"/>
          <p:cNvSpPr/>
          <p:nvPr/>
        </p:nvSpPr>
        <p:spPr>
          <a:xfrm>
            <a:off x="6858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Drank this past year</a:t>
            </a:r>
            <a:endParaRPr lang="en-US" sz="1300"/>
          </a:p>
        </p:txBody>
      </p:sp>
      <p:sp>
        <p:nvSpPr>
          <p:cNvPr id="14" name="Card Desc"/>
          <p:cNvSpPr/>
          <p:nvPr/>
        </p:nvSpPr>
        <p:spPr>
          <a:xfrm>
            <a:off x="6858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Alcohol is by far the most common coping substance reported by attorneys.</a:t>
            </a:r>
            <a:endParaRPr lang="en-US" sz="1050"/>
          </a:p>
        </p:txBody>
      </p:sp>
      <p:sp>
        <p:nvSpPr>
          <p:cNvPr id="16" name="Card BG"/>
          <p:cNvSpPr/>
          <p:nvPr/>
        </p:nvSpPr>
        <p:spPr>
          <a:xfrm>
            <a:off x="32766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7" name="Card Bar"/>
          <p:cNvSpPr/>
          <p:nvPr/>
        </p:nvSpPr>
        <p:spPr>
          <a:xfrm>
            <a:off x="3276600" y="1780000"/>
            <a:ext cx="2590800" cy="64008"/>
          </a:xfrm>
          <a:prstGeom prst="rect">
            <a:avLst/>
          </a:prstGeom>
          <a:solidFill>
            <a:srgbClr val="14B8A6"/>
          </a:solidFill>
          <a:ln/>
        </p:spPr>
        <p:txBody>
          <a:bodyPr/>
          <a:lstStyle/>
          <a:p>
            <a:endParaRPr lang="en-US"/>
          </a:p>
        </p:txBody>
      </p:sp>
      <p:sp>
        <p:nvSpPr>
          <p:cNvPr id="18" name="Card Number"/>
          <p:cNvSpPr/>
          <p:nvPr/>
        </p:nvSpPr>
        <p:spPr>
          <a:xfrm>
            <a:off x="35052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1 in 5</a:t>
            </a:r>
            <a:endParaRPr lang="en-US" sz="4000"/>
          </a:p>
        </p:txBody>
      </p:sp>
      <p:sp>
        <p:nvSpPr>
          <p:cNvPr id="19" name="Card Heading"/>
          <p:cNvSpPr/>
          <p:nvPr/>
        </p:nvSpPr>
        <p:spPr>
          <a:xfrm>
            <a:off x="35052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Problem drinking</a:t>
            </a:r>
            <a:endParaRPr lang="en-US" sz="1300"/>
          </a:p>
        </p:txBody>
      </p:sp>
      <p:sp>
        <p:nvSpPr>
          <p:cNvPr id="20" name="Card Desc"/>
          <p:cNvSpPr/>
          <p:nvPr/>
        </p:nvSpPr>
        <p:spPr>
          <a:xfrm>
            <a:off x="35052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About 20.6% screen positive for hazardous use - roughly twice the rate of other professions.</a:t>
            </a:r>
            <a:endParaRPr lang="en-US" sz="1050"/>
          </a:p>
        </p:txBody>
      </p:sp>
      <p:sp>
        <p:nvSpPr>
          <p:cNvPr id="22" name="Card BG"/>
          <p:cNvSpPr/>
          <p:nvPr/>
        </p:nvSpPr>
        <p:spPr>
          <a:xfrm>
            <a:off x="6096000" y="1780000"/>
            <a:ext cx="2590800" cy="20800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3" name="Card Bar"/>
          <p:cNvSpPr/>
          <p:nvPr/>
        </p:nvSpPr>
        <p:spPr>
          <a:xfrm>
            <a:off x="6096000" y="1780000"/>
            <a:ext cx="2590800" cy="64008"/>
          </a:xfrm>
          <a:prstGeom prst="rect">
            <a:avLst/>
          </a:prstGeom>
          <a:solidFill>
            <a:srgbClr val="14B8A6"/>
          </a:solidFill>
          <a:ln/>
        </p:spPr>
        <p:txBody>
          <a:bodyPr/>
          <a:lstStyle/>
          <a:p>
            <a:endParaRPr lang="en-US"/>
          </a:p>
        </p:txBody>
      </p:sp>
      <p:sp>
        <p:nvSpPr>
          <p:cNvPr id="24" name="Card Number"/>
          <p:cNvSpPr/>
          <p:nvPr/>
        </p:nvSpPr>
        <p:spPr>
          <a:xfrm>
            <a:off x="6324600" y="1980000"/>
            <a:ext cx="2133600" cy="640000"/>
          </a:xfrm>
          <a:prstGeom prst="rect">
            <a:avLst/>
          </a:prstGeom>
          <a:noFill/>
          <a:ln/>
        </p:spPr>
        <p:txBody>
          <a:bodyPr wrap="square" lIns="0" tIns="0" rIns="0" bIns="0" rtlCol="0" anchor="ctr"/>
          <a:lstStyle/>
          <a:p>
            <a:pPr marL="0" indent="0">
              <a:buNone/>
            </a:pPr>
            <a:r>
              <a:rPr lang="en-US" sz="4000" b="1">
                <a:solidFill>
                  <a:srgbClr val="0F766E"/>
                </a:solidFill>
                <a:latin typeface="Trebuchet MS" pitchFamily="34" charset="0"/>
                <a:ea typeface="Trebuchet MS" pitchFamily="34" charset="-122"/>
                <a:cs typeface="Trebuchet MS" pitchFamily="34" charset="-120"/>
              </a:rPr>
              <a:t>51%</a:t>
            </a:r>
            <a:endParaRPr lang="en-US" sz="4000"/>
          </a:p>
        </p:txBody>
      </p:sp>
      <p:sp>
        <p:nvSpPr>
          <p:cNvPr id="25" name="Card Heading"/>
          <p:cNvSpPr/>
          <p:nvPr/>
        </p:nvSpPr>
        <p:spPr>
          <a:xfrm>
            <a:off x="6324600" y="2660000"/>
            <a:ext cx="2133600" cy="34000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Hide it from others</a:t>
            </a:r>
            <a:endParaRPr lang="en-US" sz="1300"/>
          </a:p>
        </p:txBody>
      </p:sp>
      <p:sp>
        <p:nvSpPr>
          <p:cNvPr id="26" name="Card Desc"/>
          <p:cNvSpPr/>
          <p:nvPr/>
        </p:nvSpPr>
        <p:spPr>
          <a:xfrm>
            <a:off x="6324600" y="3010000"/>
            <a:ext cx="2133600" cy="760000"/>
          </a:xfrm>
          <a:prstGeom prst="rect">
            <a:avLst/>
          </a:prstGeom>
          <a:noFill/>
          <a:ln/>
        </p:spPr>
        <p:txBody>
          <a:bodyPr wrap="square" lIns="0" tIns="0" rIns="0" bIns="0" rtlCol="0" anchor="t"/>
          <a:lstStyle/>
          <a:p>
            <a:pPr marL="0" indent="0">
              <a:lnSpc>
                <a:spcPct val="104000"/>
              </a:lnSpc>
              <a:buNone/>
            </a:pPr>
            <a:r>
              <a:rPr lang="en-US" sz="1050">
                <a:solidFill>
                  <a:srgbClr val="475569"/>
                </a:solidFill>
                <a:latin typeface="Calibri" pitchFamily="34" charset="0"/>
                <a:ea typeface="Calibri" pitchFamily="34" charset="-122"/>
                <a:cs typeface="Calibri" pitchFamily="34" charset="-120"/>
              </a:rPr>
              <a:t>Over half who skip treatment fear being found out, delaying recovery for years.</a:t>
            </a:r>
            <a:endParaRPr lang="en-US" sz="1050"/>
          </a:p>
        </p:txBody>
      </p:sp>
      <p:sp>
        <p:nvSpPr>
          <p:cNvPr id="40" name="Takeaway BG"/>
          <p:cNvSpPr/>
          <p:nvPr/>
        </p:nvSpPr>
        <p:spPr>
          <a:xfrm>
            <a:off x="457200" y="3980000"/>
            <a:ext cx="8229600" cy="520000"/>
          </a:xfrm>
          <a:prstGeom prst="rect">
            <a:avLst/>
          </a:prstGeom>
          <a:solidFill>
            <a:srgbClr val="E7EEF3"/>
          </a:solidFill>
          <a:ln/>
        </p:spPr>
        <p:txBody>
          <a:bodyPr/>
          <a:lstStyle/>
          <a:p>
            <a:endParaRPr lang="en-US"/>
          </a:p>
        </p:txBody>
      </p:sp>
      <p:sp>
        <p:nvSpPr>
          <p:cNvPr id="41" name="Takeaway Bar"/>
          <p:cNvSpPr/>
          <p:nvPr/>
        </p:nvSpPr>
        <p:spPr>
          <a:xfrm>
            <a:off x="457200" y="3980000"/>
            <a:ext cx="64008" cy="520000"/>
          </a:xfrm>
          <a:prstGeom prst="rect">
            <a:avLst/>
          </a:prstGeom>
          <a:solidFill>
            <a:srgbClr val="14B8A6"/>
          </a:solidFill>
          <a:ln/>
        </p:spPr>
        <p:txBody>
          <a:bodyPr/>
          <a:lstStyle/>
          <a:p>
            <a:endParaRPr lang="en-US"/>
          </a:p>
        </p:txBody>
      </p:sp>
      <p:sp>
        <p:nvSpPr>
          <p:cNvPr id="42" name="Takeaway Text"/>
          <p:cNvSpPr/>
          <p:nvPr/>
        </p:nvSpPr>
        <p:spPr>
          <a:xfrm>
            <a:off x="750000" y="3980000"/>
            <a:ext cx="7700000" cy="520000"/>
          </a:xfrm>
          <a:prstGeom prst="rect">
            <a:avLst/>
          </a:prstGeom>
          <a:noFill/>
          <a:ln/>
        </p:spPr>
        <p:txBody>
          <a:bodyPr wrap="square" lIns="0" tIns="0" rIns="0" bIns="0" rtlCol="0" anchor="ctr"/>
          <a:lstStyle/>
          <a:p>
            <a:pPr marL="0" indent="0">
              <a:buNone/>
            </a:pPr>
            <a:r>
              <a:rPr lang="en-US" sz="1200" b="1">
                <a:solidFill>
                  <a:srgbClr val="0F766E"/>
                </a:solidFill>
                <a:latin typeface="Calibri" pitchFamily="34" charset="0"/>
                <a:ea typeface="Calibri" pitchFamily="34" charset="-122"/>
                <a:cs typeface="Calibri" pitchFamily="34" charset="-120"/>
              </a:rPr>
              <a:t>Beyond alcohol </a:t>
            </a:r>
            <a:r>
              <a:rPr lang="en-US" sz="1200">
                <a:solidFill>
                  <a:srgbClr val="334155"/>
                </a:solidFill>
                <a:latin typeface="Calibri" pitchFamily="34" charset="0"/>
                <a:ea typeface="Calibri" pitchFamily="34" charset="-122"/>
                <a:cs typeface="Calibri" pitchFamily="34" charset="-120"/>
              </a:rPr>
              <a:t>- lawyers also misuse sedatives and stimulants to keep up, and most struggle in silence.</a:t>
            </a:r>
            <a:endParaRPr lang="en-US" sz="1200"/>
          </a:p>
        </p:txBody>
      </p:sp>
      <p:sp>
        <p:nvSpPr>
          <p:cNvPr id="43" name="Text Source"/>
          <p:cNvSpPr/>
          <p:nvPr/>
        </p:nvSpPr>
        <p:spPr>
          <a:xfrm>
            <a:off x="457200" y="4590000"/>
            <a:ext cx="7772400" cy="190000"/>
          </a:xfrm>
          <a:prstGeom prst="rect">
            <a:avLst/>
          </a:prstGeom>
          <a:noFill/>
          <a:ln/>
        </p:spPr>
        <p:txBody>
          <a:bodyPr wrap="square" lIns="0" tIns="0" rIns="0" bIns="0" rtlCol="0" anchor="ctr"/>
          <a:lstStyle/>
          <a:p>
            <a:pPr marL="0" indent="0">
              <a:buNone/>
            </a:pPr>
            <a:r>
              <a:rPr lang="en-US" sz="800" i="1">
                <a:solidFill>
                  <a:srgbClr val="64748B"/>
                </a:solidFill>
                <a:latin typeface="Calibri" pitchFamily="34" charset="0"/>
                <a:ea typeface="Calibri" pitchFamily="34" charset="-122"/>
                <a:cs typeface="Calibri" pitchFamily="34" charset="-120"/>
              </a:rPr>
              <a:t>Source: Krill, Johnson &amp; Albert (2016); ABA &amp; Hazelden Betty Ford Foundation.</a:t>
            </a:r>
            <a:endParaRPr lang="en-US" sz="800"/>
          </a:p>
        </p:txBody>
      </p:sp>
      <p:sp>
        <p:nvSpPr>
          <p:cNvPr id="44"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45"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A9CBCCFA-366C-4098-B744-C704A19CB864}" type="slidenum">
              <a:rPr lang="en-US" sz="850">
                <a:solidFill>
                  <a:srgbClr val="64748B"/>
                </a:solidFill>
                <a:latin typeface="Calibri" pitchFamily="34" charset="0"/>
                <a:ea typeface="Calibri" pitchFamily="34" charset="-122"/>
                <a:cs typeface="Calibri" pitchFamily="34" charset="-120"/>
              </a:rPr>
              <a:t>18</a:t>
            </a:fld>
            <a:endParaRPr lang="en-US" sz="85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6">
    <p:bg>
      <p:bgPr>
        <a:solidFill>
          <a:srgbClr val="F1F5F9"/>
        </a:solidFill>
        <a:effectLst/>
      </p:bgPr>
    </p:bg>
    <p:spTree>
      <p:nvGrpSpPr>
        <p:cNvPr id="1" name=""/>
        <p:cNvGrpSpPr/>
        <p:nvPr/>
      </p:nvGrpSpPr>
      <p:grpSpPr>
        <a:xfrm>
          <a:off x="0" y="0"/>
          <a:ext cx="0" cy="0"/>
          <a:chOff x="0" y="0"/>
          <a:chExt cx="0" cy="0"/>
        </a:xfrm>
      </p:grpSpPr>
      <p:sp>
        <p:nvSpPr>
          <p:cNvPr id="2" name="Eyebrow"/>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WHO CARRIES THE HEAVIEST LOAD</a:t>
            </a:r>
            <a:endParaRPr lang="en-US" sz="1100"/>
          </a:p>
        </p:txBody>
      </p:sp>
      <p:sp>
        <p:nvSpPr>
          <p:cNvPr id="3" name="Title"/>
          <p:cNvSpPr/>
          <p:nvPr/>
        </p:nvSpPr>
        <p:spPr>
          <a:xfrm>
            <a:off x="457200" y="658368"/>
            <a:ext cx="8229600" cy="50000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The Youngest Lawyers, the Highest Risk</a:t>
            </a:r>
            <a:endParaRPr lang="en-US" sz="3000"/>
          </a:p>
        </p:txBody>
      </p:sp>
      <p:sp>
        <p:nvSpPr>
          <p:cNvPr id="4" name="Subtitle"/>
          <p:cNvSpPr/>
          <p:nvPr/>
        </p:nvSpPr>
        <p:spPr>
          <a:xfrm>
            <a:off x="457200" y="1188720"/>
            <a:ext cx="8229600" cy="320040"/>
          </a:xfrm>
          <a:prstGeom prst="rect">
            <a:avLst/>
          </a:prstGeom>
          <a:noFill/>
          <a:ln/>
        </p:spPr>
        <p:txBody>
          <a:bodyPr wrap="square" lIns="0" tIns="0" rIns="0" bIns="0" rtlCol="0" anchor="t"/>
          <a:lstStyle/>
          <a:p>
            <a:pPr marL="0" indent="0">
              <a:buNone/>
            </a:pPr>
            <a:r>
              <a:rPr lang="en-US" sz="1400">
                <a:solidFill>
                  <a:srgbClr val="475569"/>
                </a:solidFill>
                <a:latin typeface="Calibri" pitchFamily="34" charset="0"/>
                <a:ea typeface="Calibri" pitchFamily="34" charset="-122"/>
                <a:cs typeface="Calibri" pitchFamily="34" charset="-120"/>
              </a:rPr>
              <a:t>For attorneys early in their careers, the toll runs from problem drinking to thoughts of suicide.</a:t>
            </a:r>
            <a:endParaRPr lang="en-US" sz="1400"/>
          </a:p>
        </p:txBody>
      </p:sp>
      <p:sp>
        <p:nvSpPr>
          <p:cNvPr id="10" name="Left Card"/>
          <p:cNvSpPr/>
          <p:nvPr/>
        </p:nvSpPr>
        <p:spPr>
          <a:xfrm>
            <a:off x="457200" y="1700000"/>
            <a:ext cx="3977640" cy="2853712"/>
          </a:xfrm>
          <a:prstGeom prst="rect">
            <a:avLst/>
          </a:prstGeom>
          <a:solidFill>
            <a:srgbClr val="16212E"/>
          </a:solidFill>
          <a:ln/>
          <a:effectLst>
            <a:outerShdw blurRad="114300" dist="38100" dir="5400000" algn="bl" rotWithShape="0">
              <a:srgbClr val="16212E">
                <a:alpha val="12000"/>
              </a:srgbClr>
            </a:outerShdw>
          </a:effectLst>
        </p:spPr>
        <p:txBody>
          <a:bodyPr/>
          <a:lstStyle/>
          <a:p>
            <a:endParaRPr lang="en-US"/>
          </a:p>
        </p:txBody>
      </p:sp>
      <p:sp>
        <p:nvSpPr>
          <p:cNvPr id="11" name="Left Card Bar"/>
          <p:cNvSpPr/>
          <p:nvPr/>
        </p:nvSpPr>
        <p:spPr>
          <a:xfrm>
            <a:off x="457200" y="1700000"/>
            <a:ext cx="3977640" cy="73152"/>
          </a:xfrm>
          <a:prstGeom prst="rect">
            <a:avLst/>
          </a:prstGeom>
          <a:solidFill>
            <a:srgbClr val="14B8A6"/>
          </a:solidFill>
          <a:ln/>
        </p:spPr>
        <p:txBody>
          <a:bodyPr/>
          <a:lstStyle/>
          <a:p>
            <a:endParaRPr lang="en-US"/>
          </a:p>
        </p:txBody>
      </p:sp>
      <p:sp>
        <p:nvSpPr>
          <p:cNvPr id="12" name="Left Number"/>
          <p:cNvSpPr/>
          <p:nvPr/>
        </p:nvSpPr>
        <p:spPr>
          <a:xfrm>
            <a:off x="777240" y="1900000"/>
            <a:ext cx="3337560" cy="900000"/>
          </a:xfrm>
          <a:prstGeom prst="rect">
            <a:avLst/>
          </a:prstGeom>
          <a:noFill/>
          <a:ln/>
        </p:spPr>
        <p:txBody>
          <a:bodyPr wrap="square" lIns="0" tIns="0" rIns="0" bIns="0" rtlCol="0" anchor="ctr"/>
          <a:lstStyle/>
          <a:p>
            <a:pPr marL="0" indent="0">
              <a:buNone/>
            </a:pPr>
            <a:r>
              <a:rPr lang="en-US" sz="6000" b="1">
                <a:solidFill>
                  <a:srgbClr val="5EEAD4"/>
                </a:solidFill>
                <a:latin typeface="Trebuchet MS" pitchFamily="34" charset="0"/>
                <a:ea typeface="Trebuchet MS" pitchFamily="34" charset="-122"/>
                <a:cs typeface="Trebuchet MS" pitchFamily="34" charset="-120"/>
              </a:rPr>
              <a:t>32%</a:t>
            </a:r>
            <a:endParaRPr lang="en-US" sz="6000"/>
          </a:p>
        </p:txBody>
      </p:sp>
      <p:sp>
        <p:nvSpPr>
          <p:cNvPr id="13" name="Left Label"/>
          <p:cNvSpPr/>
          <p:nvPr/>
        </p:nvSpPr>
        <p:spPr>
          <a:xfrm>
            <a:off x="777240" y="2850000"/>
            <a:ext cx="3337560" cy="540000"/>
          </a:xfrm>
          <a:prstGeom prst="rect">
            <a:avLst/>
          </a:prstGeom>
          <a:noFill/>
          <a:ln/>
        </p:spPr>
        <p:txBody>
          <a:bodyPr wrap="square" lIns="0" tIns="0" rIns="0" bIns="0" rtlCol="0" anchor="t"/>
          <a:lstStyle/>
          <a:p>
            <a:pPr marL="0" indent="0">
              <a:buNone/>
            </a:pPr>
            <a:r>
              <a:rPr lang="en-US" sz="1300">
                <a:solidFill>
                  <a:srgbClr val="C7D2DC"/>
                </a:solidFill>
                <a:latin typeface="Calibri" pitchFamily="34" charset="0"/>
                <a:ea typeface="Calibri" pitchFamily="34" charset="-122"/>
                <a:cs typeface="Calibri" pitchFamily="34" charset="-120"/>
              </a:rPr>
              <a:t>of lawyers under 30 are problem drinkers</a:t>
            </a:r>
            <a:endParaRPr lang="en-US" sz="1300"/>
          </a:p>
        </p:txBody>
      </p:sp>
      <p:sp>
        <p:nvSpPr>
          <p:cNvPr id="14" name="Left Divider"/>
          <p:cNvSpPr/>
          <p:nvPr/>
        </p:nvSpPr>
        <p:spPr>
          <a:xfrm>
            <a:off x="777240" y="3500000"/>
            <a:ext cx="3337560" cy="0"/>
          </a:xfrm>
          <a:prstGeom prst="line">
            <a:avLst/>
          </a:prstGeom>
          <a:noFill/>
          <a:ln w="12700">
            <a:solidFill>
              <a:srgbClr val="3A4D5E"/>
            </a:solidFill>
            <a:prstDash val="solid"/>
          </a:ln>
        </p:spPr>
        <p:txBody>
          <a:bodyPr/>
          <a:lstStyle/>
          <a:p>
            <a:endParaRPr lang="en-US"/>
          </a:p>
        </p:txBody>
      </p:sp>
      <p:sp>
        <p:nvSpPr>
          <p:cNvPr id="15" name="Left Caption"/>
          <p:cNvSpPr/>
          <p:nvPr/>
        </p:nvSpPr>
        <p:spPr>
          <a:xfrm>
            <a:off x="777240" y="3620000"/>
            <a:ext cx="3337560" cy="800000"/>
          </a:xfrm>
          <a:prstGeom prst="rect">
            <a:avLst/>
          </a:prstGeom>
          <a:noFill/>
          <a:ln/>
        </p:spPr>
        <p:txBody>
          <a:bodyPr wrap="square" lIns="0" tIns="0" rIns="0" bIns="0" rtlCol="0" anchor="t"/>
          <a:lstStyle/>
          <a:p>
            <a:pPr marL="0" indent="0">
              <a:lnSpc>
                <a:spcPct val="105000"/>
              </a:lnSpc>
              <a:buNone/>
            </a:pPr>
            <a:r>
              <a:rPr lang="en-US" sz="1100">
                <a:solidFill>
                  <a:srgbClr val="9FB2C0"/>
                </a:solidFill>
                <a:latin typeface="Calibri" pitchFamily="34" charset="0"/>
                <a:ea typeface="Calibri" pitchFamily="34" charset="-122"/>
                <a:cs typeface="Calibri" pitchFamily="34" charset="-120"/>
              </a:rPr>
              <a:t>The highest rate of any age group — problem drinking eases steadily as attorneys grow older.</a:t>
            </a:r>
            <a:endParaRPr lang="en-US" sz="1100"/>
          </a:p>
        </p:txBody>
      </p:sp>
      <p:sp>
        <p:nvSpPr>
          <p:cNvPr id="20" name="Right Card"/>
          <p:cNvSpPr/>
          <p:nvPr/>
        </p:nvSpPr>
        <p:spPr>
          <a:xfrm>
            <a:off x="4709160" y="1700000"/>
            <a:ext cx="3977640" cy="2853712"/>
          </a:xfrm>
          <a:prstGeom prst="rect">
            <a:avLst/>
          </a:prstGeom>
          <a:solidFill>
            <a:srgbClr val="16212E"/>
          </a:solidFill>
          <a:ln/>
          <a:effectLst>
            <a:outerShdw blurRad="114300" dist="38100" dir="5400000" algn="bl" rotWithShape="0">
              <a:srgbClr val="16212E">
                <a:alpha val="12000"/>
              </a:srgbClr>
            </a:outerShdw>
          </a:effectLst>
        </p:spPr>
        <p:txBody>
          <a:bodyPr/>
          <a:lstStyle/>
          <a:p>
            <a:endParaRPr lang="en-US"/>
          </a:p>
        </p:txBody>
      </p:sp>
      <p:sp>
        <p:nvSpPr>
          <p:cNvPr id="21" name="Right Card Bar"/>
          <p:cNvSpPr/>
          <p:nvPr/>
        </p:nvSpPr>
        <p:spPr>
          <a:xfrm>
            <a:off x="4709160" y="1700000"/>
            <a:ext cx="3977640" cy="73152"/>
          </a:xfrm>
          <a:prstGeom prst="rect">
            <a:avLst/>
          </a:prstGeom>
          <a:solidFill>
            <a:srgbClr val="14B8A6"/>
          </a:solidFill>
          <a:ln/>
        </p:spPr>
        <p:txBody>
          <a:bodyPr/>
          <a:lstStyle/>
          <a:p>
            <a:endParaRPr lang="en-US"/>
          </a:p>
        </p:txBody>
      </p:sp>
      <p:sp>
        <p:nvSpPr>
          <p:cNvPr id="22" name="Right Number"/>
          <p:cNvSpPr/>
          <p:nvPr/>
        </p:nvSpPr>
        <p:spPr>
          <a:xfrm>
            <a:off x="5029200" y="1900000"/>
            <a:ext cx="3337560" cy="900000"/>
          </a:xfrm>
          <a:prstGeom prst="rect">
            <a:avLst/>
          </a:prstGeom>
          <a:noFill/>
          <a:ln/>
        </p:spPr>
        <p:txBody>
          <a:bodyPr wrap="square" lIns="0" tIns="0" rIns="0" bIns="0" rtlCol="0" anchor="ctr"/>
          <a:lstStyle/>
          <a:p>
            <a:pPr marL="0" indent="0">
              <a:buNone/>
            </a:pPr>
            <a:r>
              <a:rPr lang="en-US" sz="6000" b="1">
                <a:solidFill>
                  <a:srgbClr val="5EEAD4"/>
                </a:solidFill>
                <a:latin typeface="Trebuchet MS" pitchFamily="34" charset="0"/>
                <a:ea typeface="Trebuchet MS" pitchFamily="34" charset="-122"/>
                <a:cs typeface="Trebuchet MS" pitchFamily="34" charset="-120"/>
              </a:rPr>
              <a:t>2×</a:t>
            </a:r>
            <a:endParaRPr lang="en-US" sz="6000"/>
          </a:p>
        </p:txBody>
      </p:sp>
      <p:sp>
        <p:nvSpPr>
          <p:cNvPr id="23" name="Right Label"/>
          <p:cNvSpPr/>
          <p:nvPr/>
        </p:nvSpPr>
        <p:spPr>
          <a:xfrm>
            <a:off x="5029200" y="2850000"/>
            <a:ext cx="3337560" cy="540000"/>
          </a:xfrm>
          <a:prstGeom prst="rect">
            <a:avLst/>
          </a:prstGeom>
          <a:noFill/>
          <a:ln/>
        </p:spPr>
        <p:txBody>
          <a:bodyPr wrap="square" lIns="0" tIns="0" rIns="0" bIns="0" rtlCol="0" anchor="t"/>
          <a:lstStyle/>
          <a:p>
            <a:pPr marL="0" indent="0">
              <a:buNone/>
            </a:pPr>
            <a:r>
              <a:rPr lang="en-US" sz="1300">
                <a:solidFill>
                  <a:srgbClr val="C7D2DC"/>
                </a:solidFill>
                <a:latin typeface="Calibri" pitchFamily="34" charset="0"/>
                <a:ea typeface="Calibri" pitchFamily="34" charset="-122"/>
                <a:cs typeface="Calibri" pitchFamily="34" charset="-120"/>
              </a:rPr>
              <a:t>as likely to contemplate suicide as the general public</a:t>
            </a:r>
            <a:endParaRPr lang="en-US" sz="1300"/>
          </a:p>
        </p:txBody>
      </p:sp>
      <p:sp>
        <p:nvSpPr>
          <p:cNvPr id="24" name="Right Divider"/>
          <p:cNvSpPr/>
          <p:nvPr/>
        </p:nvSpPr>
        <p:spPr>
          <a:xfrm>
            <a:off x="5029200" y="3500000"/>
            <a:ext cx="3337560" cy="0"/>
          </a:xfrm>
          <a:prstGeom prst="line">
            <a:avLst/>
          </a:prstGeom>
          <a:noFill/>
          <a:ln w="12700">
            <a:solidFill>
              <a:srgbClr val="3A4D5E"/>
            </a:solidFill>
            <a:prstDash val="solid"/>
          </a:ln>
        </p:spPr>
        <p:txBody>
          <a:bodyPr/>
          <a:lstStyle/>
          <a:p>
            <a:endParaRPr lang="en-US"/>
          </a:p>
        </p:txBody>
      </p:sp>
      <p:sp>
        <p:nvSpPr>
          <p:cNvPr id="25" name="Right Caption"/>
          <p:cNvSpPr/>
          <p:nvPr/>
        </p:nvSpPr>
        <p:spPr>
          <a:xfrm>
            <a:off x="5029200" y="3620000"/>
            <a:ext cx="3337560" cy="800000"/>
          </a:xfrm>
          <a:prstGeom prst="rect">
            <a:avLst/>
          </a:prstGeom>
          <a:noFill/>
          <a:ln/>
        </p:spPr>
        <p:txBody>
          <a:bodyPr wrap="square" lIns="0" tIns="0" rIns="0" bIns="0" rtlCol="0" anchor="t"/>
          <a:lstStyle/>
          <a:p>
            <a:pPr marL="0" indent="0">
              <a:lnSpc>
                <a:spcPct val="105000"/>
              </a:lnSpc>
              <a:buNone/>
            </a:pPr>
            <a:r>
              <a:rPr lang="en-US" sz="1100">
                <a:solidFill>
                  <a:srgbClr val="9FB2C0"/>
                </a:solidFill>
                <a:latin typeface="Calibri" pitchFamily="34" charset="0"/>
                <a:ea typeface="Calibri" pitchFamily="34" charset="-122"/>
                <a:cs typeface="Calibri" pitchFamily="34" charset="-120"/>
              </a:rPr>
              <a:t>An estimated 10–12% of lawyers report suicidal thoughts vs. 4.2% of U.S. adults — high stress raises the risk up to 22-fold.</a:t>
            </a:r>
            <a:endParaRPr lang="en-US" sz="1100"/>
          </a:p>
        </p:txBody>
      </p:sp>
      <p:sp>
        <p:nvSpPr>
          <p:cNvPr id="30" name="Text Source"/>
          <p:cNvSpPr/>
          <p:nvPr/>
        </p:nvSpPr>
        <p:spPr>
          <a:xfrm>
            <a:off x="457200" y="4585000"/>
            <a:ext cx="7772400" cy="200000"/>
          </a:xfrm>
          <a:prstGeom prst="rect">
            <a:avLst/>
          </a:prstGeom>
          <a:noFill/>
          <a:ln/>
        </p:spPr>
        <p:txBody>
          <a:bodyPr wrap="square" lIns="0" tIns="0" rIns="0" bIns="0" rtlCol="0" anchor="ctr"/>
          <a:lstStyle/>
          <a:p>
            <a:pPr marL="0" indent="0">
              <a:buNone/>
            </a:pPr>
            <a:r>
              <a:rPr lang="en-US" sz="800" i="1">
                <a:solidFill>
                  <a:srgbClr val="64748B"/>
                </a:solidFill>
                <a:latin typeface="Calibri" pitchFamily="34" charset="0"/>
                <a:ea typeface="Calibri" pitchFamily="34" charset="-122"/>
                <a:cs typeface="Calibri" pitchFamily="34" charset="-120"/>
              </a:rPr>
              <a:t>Source: Krill, Johnson &amp; Albert (2016) and Krill et al. (2023), Journal of Addiction Medicine / Healthcare; CDC.</a:t>
            </a:r>
            <a:endParaRPr lang="en-US" sz="800"/>
          </a:p>
        </p:txBody>
      </p:sp>
      <p:sp>
        <p:nvSpPr>
          <p:cNvPr id="31"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2"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4649C07C-4885-439F-A0B3-EE242294CB42}" type="slidenum">
              <a:rPr lang="en-US" sz="850">
                <a:solidFill>
                  <a:srgbClr val="64748B"/>
                </a:solidFill>
                <a:latin typeface="Calibri" pitchFamily="34" charset="0"/>
                <a:ea typeface="Calibri" pitchFamily="34" charset="-122"/>
                <a:cs typeface="Calibri" pitchFamily="34" charset="-120"/>
              </a:rPr>
              <a:t>19</a:t>
            </a:fld>
            <a:endParaRPr lang="en-US" sz="85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617220" y="342900"/>
            <a:ext cx="7886700" cy="240030"/>
          </a:xfrm>
          <a:prstGeom prst="rect">
            <a:avLst/>
          </a:prstGeom>
          <a:noFill/>
          <a:ln/>
        </p:spPr>
        <p:txBody>
          <a:bodyPr wrap="square" lIns="0" tIns="0" rIns="0" bIns="0" rtlCol="0" anchor="ctr"/>
          <a:lstStyle/>
          <a:p>
            <a:pPr defTabSz="685800"/>
            <a:r>
              <a:rPr lang="en-US" sz="1075" b="1" kern="0" spc="225">
                <a:solidFill>
                  <a:srgbClr val="0F766E"/>
                </a:solidFill>
                <a:latin typeface="Calibri" pitchFamily="34" charset="0"/>
                <a:ea typeface="Calibri" pitchFamily="34" charset="-122"/>
                <a:cs typeface="Calibri" pitchFamily="34" charset="-120"/>
              </a:rPr>
              <a:t>PRIMARY TRAUMA — SELF-REFLECTION</a:t>
            </a:r>
            <a:endParaRPr lang="en-US" sz="1075">
              <a:solidFill>
                <a:prstClr val="black"/>
              </a:solidFill>
              <a:latin typeface="Calibri" panose="020F0502020204030204"/>
            </a:endParaRPr>
          </a:p>
        </p:txBody>
      </p:sp>
      <p:sp>
        <p:nvSpPr>
          <p:cNvPr id="3" name="Text 1"/>
          <p:cNvSpPr/>
          <p:nvPr/>
        </p:nvSpPr>
        <p:spPr>
          <a:xfrm>
            <a:off x="617220" y="562356"/>
            <a:ext cx="7886700" cy="582930"/>
          </a:xfrm>
          <a:prstGeom prst="rect">
            <a:avLst/>
          </a:prstGeom>
          <a:noFill/>
          <a:ln/>
        </p:spPr>
        <p:txBody>
          <a:bodyPr wrap="square" lIns="0" tIns="0" rIns="0" bIns="0" rtlCol="0" anchor="ctr"/>
          <a:lstStyle/>
          <a:p>
            <a:pPr defTabSz="685800"/>
            <a:r>
              <a:rPr lang="en-US" sz="2500" b="1">
                <a:solidFill>
                  <a:srgbClr val="16212E"/>
                </a:solidFill>
                <a:latin typeface="Georgia" pitchFamily="34" charset="0"/>
                <a:ea typeface="Georgia" pitchFamily="34" charset="-122"/>
                <a:cs typeface="Georgia" pitchFamily="34" charset="-120"/>
              </a:rPr>
              <a:t>The ACE questionnaire: ten questions</a:t>
            </a:r>
            <a:endParaRPr lang="en-US" sz="250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lIns="0" tIns="0" rIns="0" bIns="0" rtlCol="0" anchor="ctr"/>
          <a:lstStyle/>
          <a:p>
            <a:pPr defTabSz="685800">
              <a:lnSpc>
                <a:spcPct val="112000"/>
              </a:lnSpc>
            </a:pPr>
            <a:r>
              <a:rPr lang="en-US" sz="1175" b="1">
                <a:solidFill>
                  <a:srgbClr val="16212E"/>
                </a:solidFill>
                <a:latin typeface="Calibri" pitchFamily="34" charset="0"/>
                <a:ea typeface="Calibri" pitchFamily="34" charset="-122"/>
                <a:cs typeface="Calibri" pitchFamily="34" charset="-120"/>
              </a:rPr>
              <a:t>Before your 18th birthday…  </a:t>
            </a:r>
            <a:r>
              <a:rPr lang="en-US" sz="1175">
                <a:solidFill>
                  <a:srgbClr val="475569"/>
                </a:solidFill>
                <a:latin typeface="Calibri" pitchFamily="34" charset="0"/>
                <a:ea typeface="Calibri" pitchFamily="34" charset="-122"/>
                <a:cs typeface="Calibri" pitchFamily="34" charset="-120"/>
              </a:rPr>
              <a:t>count one point for every “yes.” This is a private reflection to build awareness — not a diagnosis, and nothing you need to share.</a:t>
            </a:r>
            <a:endParaRPr lang="en-US" sz="1175">
              <a:solidFill>
                <a:prstClr val="black"/>
              </a:solidFill>
              <a:latin typeface="Calibri" panose="020F0502020204030204"/>
            </a:endParaRPr>
          </a:p>
        </p:txBody>
      </p:sp>
      <p:sp>
        <p:nvSpPr>
          <p:cNvPr id="5" name="Shape 3"/>
          <p:cNvSpPr/>
          <p:nvPr/>
        </p:nvSpPr>
        <p:spPr>
          <a:xfrm>
            <a:off x="617220" y="1714500"/>
            <a:ext cx="3806190" cy="2160270"/>
          </a:xfrm>
          <a:prstGeom prst="rect">
            <a:avLst/>
          </a:prstGeom>
          <a:solidFill>
            <a:srgbClr val="FFFFFF"/>
          </a:solidFill>
          <a:ln w="12700">
            <a:solidFill>
              <a:srgbClr val="D7F0EC"/>
            </a:solidFill>
            <a:prstDash val="solid"/>
          </a:ln>
          <a:effectLst>
            <a:outerShdw blurRad="114300" dist="38100" dir="5400000" algn="bl" rotWithShape="0">
              <a:srgbClr val="64748B">
                <a:alpha val="18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617220" y="1714500"/>
            <a:ext cx="3806190" cy="377190"/>
          </a:xfrm>
          <a:prstGeom prst="rect">
            <a:avLst/>
          </a:prstGeom>
          <a:solidFill>
            <a:srgbClr val="0F766E"/>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836676" y="1714500"/>
            <a:ext cx="3394710" cy="377190"/>
          </a:xfrm>
          <a:prstGeom prst="rect">
            <a:avLst/>
          </a:prstGeom>
          <a:noFill/>
          <a:ln/>
        </p:spPr>
        <p:txBody>
          <a:bodyPr wrap="square" lIns="0" tIns="0" rIns="0" bIns="0" rtlCol="0" anchor="ctr"/>
          <a:lstStyle/>
          <a:p>
            <a:pPr defTabSz="685800"/>
            <a:r>
              <a:rPr lang="en-US" sz="1200" b="1">
                <a:solidFill>
                  <a:srgbClr val="FFFFFF"/>
                </a:solidFill>
                <a:latin typeface="Georgia" pitchFamily="34" charset="0"/>
                <a:ea typeface="Georgia" pitchFamily="34" charset="-122"/>
                <a:cs typeface="Georgia" pitchFamily="34" charset="-120"/>
              </a:rPr>
              <a:t>Abuse &amp; neglect</a:t>
            </a:r>
            <a:endParaRPr lang="en-US" sz="1200">
              <a:solidFill>
                <a:prstClr val="black"/>
              </a:solidFill>
              <a:latin typeface="Calibri" panose="020F0502020204030204"/>
            </a:endParaRPr>
          </a:p>
        </p:txBody>
      </p:sp>
      <p:sp>
        <p:nvSpPr>
          <p:cNvPr id="8" name="Shape 6"/>
          <p:cNvSpPr/>
          <p:nvPr/>
        </p:nvSpPr>
        <p:spPr>
          <a:xfrm>
            <a:off x="822960" y="2221992"/>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822960" y="2221992"/>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1</a:t>
            </a:r>
            <a:endParaRPr lang="en-US" sz="925">
              <a:solidFill>
                <a:prstClr val="black"/>
              </a:solidFill>
              <a:latin typeface="Calibri" panose="020F0502020204030204"/>
            </a:endParaRPr>
          </a:p>
        </p:txBody>
      </p:sp>
      <p:sp>
        <p:nvSpPr>
          <p:cNvPr id="10" name="Text 8"/>
          <p:cNvSpPr/>
          <p:nvPr/>
        </p:nvSpPr>
        <p:spPr>
          <a:xfrm>
            <a:off x="1152144" y="2187702"/>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Emotional abuse  </a:t>
            </a:r>
            <a:r>
              <a:rPr lang="en-US" sz="900">
                <a:solidFill>
                  <a:srgbClr val="64748B"/>
                </a:solidFill>
                <a:latin typeface="Calibri" pitchFamily="34" charset="0"/>
                <a:ea typeface="Calibri" pitchFamily="34" charset="-122"/>
                <a:cs typeface="Calibri" pitchFamily="34" charset="-120"/>
              </a:rPr>
              <a:t>— Recurrent insults, humiliation, or threats</a:t>
            </a:r>
            <a:endParaRPr lang="en-US" sz="900">
              <a:solidFill>
                <a:prstClr val="black"/>
              </a:solidFill>
              <a:latin typeface="Calibri" panose="020F0502020204030204"/>
            </a:endParaRPr>
          </a:p>
        </p:txBody>
      </p:sp>
      <p:sp>
        <p:nvSpPr>
          <p:cNvPr id="11" name="Shape 9"/>
          <p:cNvSpPr/>
          <p:nvPr/>
        </p:nvSpPr>
        <p:spPr>
          <a:xfrm>
            <a:off x="822960" y="2547747"/>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822960" y="2547747"/>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2</a:t>
            </a:r>
            <a:endParaRPr lang="en-US" sz="925">
              <a:solidFill>
                <a:prstClr val="black"/>
              </a:solidFill>
              <a:latin typeface="Calibri" panose="020F0502020204030204"/>
            </a:endParaRPr>
          </a:p>
        </p:txBody>
      </p:sp>
      <p:sp>
        <p:nvSpPr>
          <p:cNvPr id="13" name="Text 11"/>
          <p:cNvSpPr/>
          <p:nvPr/>
        </p:nvSpPr>
        <p:spPr>
          <a:xfrm>
            <a:off x="1152144" y="2513457"/>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Physical abuse  </a:t>
            </a:r>
            <a:r>
              <a:rPr lang="en-US" sz="900">
                <a:solidFill>
                  <a:srgbClr val="64748B"/>
                </a:solidFill>
                <a:latin typeface="Calibri" pitchFamily="34" charset="0"/>
                <a:ea typeface="Calibri" pitchFamily="34" charset="-122"/>
                <a:cs typeface="Calibri" pitchFamily="34" charset="-120"/>
              </a:rPr>
              <a:t>— Hit, grabbed, or injured by a caregiver</a:t>
            </a:r>
            <a:endParaRPr lang="en-US" sz="900">
              <a:solidFill>
                <a:prstClr val="black"/>
              </a:solidFill>
              <a:latin typeface="Calibri" panose="020F0502020204030204"/>
            </a:endParaRPr>
          </a:p>
        </p:txBody>
      </p:sp>
      <p:sp>
        <p:nvSpPr>
          <p:cNvPr id="14" name="Shape 12"/>
          <p:cNvSpPr/>
          <p:nvPr/>
        </p:nvSpPr>
        <p:spPr>
          <a:xfrm>
            <a:off x="822960" y="2873502"/>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822960" y="2873502"/>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3</a:t>
            </a:r>
            <a:endParaRPr lang="en-US" sz="925">
              <a:solidFill>
                <a:prstClr val="black"/>
              </a:solidFill>
              <a:latin typeface="Calibri" panose="020F0502020204030204"/>
            </a:endParaRPr>
          </a:p>
        </p:txBody>
      </p:sp>
      <p:sp>
        <p:nvSpPr>
          <p:cNvPr id="16" name="Text 14"/>
          <p:cNvSpPr/>
          <p:nvPr/>
        </p:nvSpPr>
        <p:spPr>
          <a:xfrm>
            <a:off x="1152144" y="2839212"/>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Sexual abuse  </a:t>
            </a:r>
            <a:r>
              <a:rPr lang="en-US" sz="900">
                <a:solidFill>
                  <a:srgbClr val="64748B"/>
                </a:solidFill>
                <a:latin typeface="Calibri" pitchFamily="34" charset="0"/>
                <a:ea typeface="Calibri" pitchFamily="34" charset="-122"/>
                <a:cs typeface="Calibri" pitchFamily="34" charset="-120"/>
              </a:rPr>
              <a:t>— Unwanted sexual contact by an older person</a:t>
            </a:r>
            <a:endParaRPr lang="en-US" sz="900">
              <a:solidFill>
                <a:prstClr val="black"/>
              </a:solidFill>
              <a:latin typeface="Calibri" panose="020F0502020204030204"/>
            </a:endParaRPr>
          </a:p>
        </p:txBody>
      </p:sp>
      <p:sp>
        <p:nvSpPr>
          <p:cNvPr id="17" name="Shape 15"/>
          <p:cNvSpPr/>
          <p:nvPr/>
        </p:nvSpPr>
        <p:spPr>
          <a:xfrm>
            <a:off x="822960" y="3199257"/>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18" name="Text 16"/>
          <p:cNvSpPr/>
          <p:nvPr/>
        </p:nvSpPr>
        <p:spPr>
          <a:xfrm>
            <a:off x="822960" y="3199257"/>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4</a:t>
            </a:r>
            <a:endParaRPr lang="en-US" sz="925">
              <a:solidFill>
                <a:prstClr val="black"/>
              </a:solidFill>
              <a:latin typeface="Calibri" panose="020F0502020204030204"/>
            </a:endParaRPr>
          </a:p>
        </p:txBody>
      </p:sp>
      <p:sp>
        <p:nvSpPr>
          <p:cNvPr id="19" name="Text 17"/>
          <p:cNvSpPr/>
          <p:nvPr/>
        </p:nvSpPr>
        <p:spPr>
          <a:xfrm>
            <a:off x="1152144" y="3164967"/>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Emotional neglect  </a:t>
            </a:r>
            <a:r>
              <a:rPr lang="en-US" sz="900">
                <a:solidFill>
                  <a:srgbClr val="64748B"/>
                </a:solidFill>
                <a:latin typeface="Calibri" pitchFamily="34" charset="0"/>
                <a:ea typeface="Calibri" pitchFamily="34" charset="-122"/>
                <a:cs typeface="Calibri" pitchFamily="34" charset="-120"/>
              </a:rPr>
              <a:t>— Feeling unloved, unsupported, or not close</a:t>
            </a:r>
            <a:endParaRPr lang="en-US" sz="900">
              <a:solidFill>
                <a:prstClr val="black"/>
              </a:solidFill>
              <a:latin typeface="Calibri" panose="020F0502020204030204"/>
            </a:endParaRPr>
          </a:p>
        </p:txBody>
      </p:sp>
      <p:sp>
        <p:nvSpPr>
          <p:cNvPr id="20" name="Shape 18"/>
          <p:cNvSpPr/>
          <p:nvPr/>
        </p:nvSpPr>
        <p:spPr>
          <a:xfrm>
            <a:off x="822960" y="3525012"/>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21" name="Text 19"/>
          <p:cNvSpPr/>
          <p:nvPr/>
        </p:nvSpPr>
        <p:spPr>
          <a:xfrm>
            <a:off x="822960" y="3525012"/>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5</a:t>
            </a:r>
            <a:endParaRPr lang="en-US" sz="925">
              <a:solidFill>
                <a:prstClr val="black"/>
              </a:solidFill>
              <a:latin typeface="Calibri" panose="020F0502020204030204"/>
            </a:endParaRPr>
          </a:p>
        </p:txBody>
      </p:sp>
      <p:sp>
        <p:nvSpPr>
          <p:cNvPr id="22" name="Text 20"/>
          <p:cNvSpPr/>
          <p:nvPr/>
        </p:nvSpPr>
        <p:spPr>
          <a:xfrm>
            <a:off x="1152144" y="3490722"/>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Physical neglect  </a:t>
            </a:r>
            <a:r>
              <a:rPr lang="en-US" sz="900">
                <a:solidFill>
                  <a:srgbClr val="64748B"/>
                </a:solidFill>
                <a:latin typeface="Calibri" pitchFamily="34" charset="0"/>
                <a:ea typeface="Calibri" pitchFamily="34" charset="-122"/>
                <a:cs typeface="Calibri" pitchFamily="34" charset="-120"/>
              </a:rPr>
              <a:t>— Unmet basic needs; no one to protect you</a:t>
            </a:r>
            <a:endParaRPr lang="en-US" sz="900">
              <a:solidFill>
                <a:prstClr val="black"/>
              </a:solidFill>
              <a:latin typeface="Calibri" panose="020F0502020204030204"/>
            </a:endParaRPr>
          </a:p>
        </p:txBody>
      </p:sp>
      <p:sp>
        <p:nvSpPr>
          <p:cNvPr id="23" name="Shape 21"/>
          <p:cNvSpPr/>
          <p:nvPr/>
        </p:nvSpPr>
        <p:spPr>
          <a:xfrm>
            <a:off x="4718304" y="1714500"/>
            <a:ext cx="3806190" cy="2160270"/>
          </a:xfrm>
          <a:prstGeom prst="rect">
            <a:avLst/>
          </a:prstGeom>
          <a:solidFill>
            <a:srgbClr val="FFFFFF"/>
          </a:solidFill>
          <a:ln w="12700">
            <a:solidFill>
              <a:srgbClr val="D7F0EC"/>
            </a:solidFill>
            <a:prstDash val="solid"/>
          </a:ln>
          <a:effectLst>
            <a:outerShdw blurRad="114300" dist="38100" dir="5400000" algn="bl" rotWithShape="0">
              <a:srgbClr val="64748B">
                <a:alpha val="18000"/>
              </a:srgbClr>
            </a:outerShdw>
          </a:effectLst>
        </p:spPr>
        <p:txBody>
          <a:bodyPr/>
          <a:lstStyle/>
          <a:p>
            <a:pPr defTabSz="685800"/>
            <a:endParaRPr lang="en-US" sz="1350">
              <a:solidFill>
                <a:prstClr val="black"/>
              </a:solidFill>
              <a:latin typeface="Calibri" panose="020F0502020204030204"/>
            </a:endParaRPr>
          </a:p>
        </p:txBody>
      </p:sp>
      <p:sp>
        <p:nvSpPr>
          <p:cNvPr id="24" name="Shape 22"/>
          <p:cNvSpPr/>
          <p:nvPr/>
        </p:nvSpPr>
        <p:spPr>
          <a:xfrm>
            <a:off x="4718304" y="1714500"/>
            <a:ext cx="3806190" cy="377190"/>
          </a:xfrm>
          <a:prstGeom prst="rect">
            <a:avLst/>
          </a:prstGeom>
          <a:solidFill>
            <a:srgbClr val="0F766E"/>
          </a:solidFill>
          <a:ln/>
        </p:spPr>
        <p:txBody>
          <a:bodyPr/>
          <a:lstStyle/>
          <a:p>
            <a:pPr defTabSz="685800"/>
            <a:endParaRPr lang="en-US" sz="1350">
              <a:solidFill>
                <a:prstClr val="black"/>
              </a:solidFill>
              <a:latin typeface="Calibri" panose="020F0502020204030204"/>
            </a:endParaRPr>
          </a:p>
        </p:txBody>
      </p:sp>
      <p:sp>
        <p:nvSpPr>
          <p:cNvPr id="25" name="Text 23"/>
          <p:cNvSpPr/>
          <p:nvPr/>
        </p:nvSpPr>
        <p:spPr>
          <a:xfrm>
            <a:off x="4937760" y="1714500"/>
            <a:ext cx="3394710" cy="377190"/>
          </a:xfrm>
          <a:prstGeom prst="rect">
            <a:avLst/>
          </a:prstGeom>
          <a:noFill/>
          <a:ln/>
        </p:spPr>
        <p:txBody>
          <a:bodyPr wrap="square" lIns="0" tIns="0" rIns="0" bIns="0" rtlCol="0" anchor="ctr"/>
          <a:lstStyle/>
          <a:p>
            <a:pPr defTabSz="685800"/>
            <a:r>
              <a:rPr lang="en-US" sz="1200" b="1">
                <a:solidFill>
                  <a:srgbClr val="FFFFFF"/>
                </a:solidFill>
                <a:latin typeface="Georgia" pitchFamily="34" charset="0"/>
                <a:ea typeface="Georgia" pitchFamily="34" charset="-122"/>
                <a:cs typeface="Georgia" pitchFamily="34" charset="-120"/>
              </a:rPr>
              <a:t>Household dysfunction</a:t>
            </a:r>
            <a:endParaRPr lang="en-US" sz="1200">
              <a:solidFill>
                <a:prstClr val="black"/>
              </a:solidFill>
              <a:latin typeface="Calibri" panose="020F0502020204030204"/>
            </a:endParaRPr>
          </a:p>
        </p:txBody>
      </p:sp>
      <p:sp>
        <p:nvSpPr>
          <p:cNvPr id="26" name="Shape 24"/>
          <p:cNvSpPr/>
          <p:nvPr/>
        </p:nvSpPr>
        <p:spPr>
          <a:xfrm>
            <a:off x="4924044" y="2221992"/>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27" name="Text 25"/>
          <p:cNvSpPr/>
          <p:nvPr/>
        </p:nvSpPr>
        <p:spPr>
          <a:xfrm>
            <a:off x="4924044" y="2221992"/>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6</a:t>
            </a:r>
            <a:endParaRPr lang="en-US" sz="925">
              <a:solidFill>
                <a:prstClr val="black"/>
              </a:solidFill>
              <a:latin typeface="Calibri" panose="020F0502020204030204"/>
            </a:endParaRPr>
          </a:p>
        </p:txBody>
      </p:sp>
      <p:sp>
        <p:nvSpPr>
          <p:cNvPr id="28" name="Text 26"/>
          <p:cNvSpPr/>
          <p:nvPr/>
        </p:nvSpPr>
        <p:spPr>
          <a:xfrm>
            <a:off x="5253228" y="2187702"/>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Substance misuse  </a:t>
            </a:r>
            <a:r>
              <a:rPr lang="en-US" sz="900">
                <a:solidFill>
                  <a:srgbClr val="64748B"/>
                </a:solidFill>
                <a:latin typeface="Calibri" pitchFamily="34" charset="0"/>
                <a:ea typeface="Calibri" pitchFamily="34" charset="-122"/>
                <a:cs typeface="Calibri" pitchFamily="34" charset="-120"/>
              </a:rPr>
              <a:t>— Lived with problem drinking or drug use</a:t>
            </a:r>
            <a:endParaRPr lang="en-US" sz="900">
              <a:solidFill>
                <a:prstClr val="black"/>
              </a:solidFill>
              <a:latin typeface="Calibri" panose="020F0502020204030204"/>
            </a:endParaRPr>
          </a:p>
        </p:txBody>
      </p:sp>
      <p:sp>
        <p:nvSpPr>
          <p:cNvPr id="29" name="Shape 27"/>
          <p:cNvSpPr/>
          <p:nvPr/>
        </p:nvSpPr>
        <p:spPr>
          <a:xfrm>
            <a:off x="4924044" y="2547747"/>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30" name="Text 28"/>
          <p:cNvSpPr/>
          <p:nvPr/>
        </p:nvSpPr>
        <p:spPr>
          <a:xfrm>
            <a:off x="4924044" y="2547747"/>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7</a:t>
            </a:r>
            <a:endParaRPr lang="en-US" sz="925">
              <a:solidFill>
                <a:prstClr val="black"/>
              </a:solidFill>
              <a:latin typeface="Calibri" panose="020F0502020204030204"/>
            </a:endParaRPr>
          </a:p>
        </p:txBody>
      </p:sp>
      <p:sp>
        <p:nvSpPr>
          <p:cNvPr id="31" name="Text 29"/>
          <p:cNvSpPr/>
          <p:nvPr/>
        </p:nvSpPr>
        <p:spPr>
          <a:xfrm>
            <a:off x="5253228" y="2513457"/>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Mental illness  </a:t>
            </a:r>
            <a:r>
              <a:rPr lang="en-US" sz="900">
                <a:solidFill>
                  <a:srgbClr val="64748B"/>
                </a:solidFill>
                <a:latin typeface="Calibri" pitchFamily="34" charset="0"/>
                <a:ea typeface="Calibri" pitchFamily="34" charset="-122"/>
                <a:cs typeface="Calibri" pitchFamily="34" charset="-120"/>
              </a:rPr>
              <a:t>— A household member ill or attempting suicide</a:t>
            </a:r>
            <a:endParaRPr lang="en-US" sz="900">
              <a:solidFill>
                <a:prstClr val="black"/>
              </a:solidFill>
              <a:latin typeface="Calibri" panose="020F0502020204030204"/>
            </a:endParaRPr>
          </a:p>
        </p:txBody>
      </p:sp>
      <p:sp>
        <p:nvSpPr>
          <p:cNvPr id="32" name="Shape 30"/>
          <p:cNvSpPr/>
          <p:nvPr/>
        </p:nvSpPr>
        <p:spPr>
          <a:xfrm>
            <a:off x="4924044" y="2873502"/>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33" name="Text 31"/>
          <p:cNvSpPr/>
          <p:nvPr/>
        </p:nvSpPr>
        <p:spPr>
          <a:xfrm>
            <a:off x="4924044" y="2873502"/>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8</a:t>
            </a:r>
            <a:endParaRPr lang="en-US" sz="925">
              <a:solidFill>
                <a:prstClr val="black"/>
              </a:solidFill>
              <a:latin typeface="Calibri" panose="020F0502020204030204"/>
            </a:endParaRPr>
          </a:p>
        </p:txBody>
      </p:sp>
      <p:sp>
        <p:nvSpPr>
          <p:cNvPr id="34" name="Text 32"/>
          <p:cNvSpPr/>
          <p:nvPr/>
        </p:nvSpPr>
        <p:spPr>
          <a:xfrm>
            <a:off x="5253228" y="2839212"/>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Violence at home  </a:t>
            </a:r>
            <a:r>
              <a:rPr lang="en-US" sz="900">
                <a:solidFill>
                  <a:srgbClr val="64748B"/>
                </a:solidFill>
                <a:latin typeface="Calibri" pitchFamily="34" charset="0"/>
                <a:ea typeface="Calibri" pitchFamily="34" charset="-122"/>
                <a:cs typeface="Calibri" pitchFamily="34" charset="-120"/>
              </a:rPr>
              <a:t>— A caregiver threatened or physically harmed</a:t>
            </a:r>
            <a:endParaRPr lang="en-US" sz="900">
              <a:solidFill>
                <a:prstClr val="black"/>
              </a:solidFill>
              <a:latin typeface="Calibri" panose="020F0502020204030204"/>
            </a:endParaRPr>
          </a:p>
        </p:txBody>
      </p:sp>
      <p:sp>
        <p:nvSpPr>
          <p:cNvPr id="35" name="Shape 33"/>
          <p:cNvSpPr/>
          <p:nvPr/>
        </p:nvSpPr>
        <p:spPr>
          <a:xfrm>
            <a:off x="4924044" y="3199257"/>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36" name="Text 34"/>
          <p:cNvSpPr/>
          <p:nvPr/>
        </p:nvSpPr>
        <p:spPr>
          <a:xfrm>
            <a:off x="4924044" y="3199257"/>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9</a:t>
            </a:r>
            <a:endParaRPr lang="en-US" sz="925">
              <a:solidFill>
                <a:prstClr val="black"/>
              </a:solidFill>
              <a:latin typeface="Calibri" panose="020F0502020204030204"/>
            </a:endParaRPr>
          </a:p>
        </p:txBody>
      </p:sp>
      <p:sp>
        <p:nvSpPr>
          <p:cNvPr id="37" name="Text 35"/>
          <p:cNvSpPr/>
          <p:nvPr/>
        </p:nvSpPr>
        <p:spPr>
          <a:xfrm>
            <a:off x="5253228" y="3164967"/>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Separation or divorce  </a:t>
            </a:r>
            <a:r>
              <a:rPr lang="en-US" sz="900">
                <a:solidFill>
                  <a:srgbClr val="64748B"/>
                </a:solidFill>
                <a:latin typeface="Calibri" pitchFamily="34" charset="0"/>
                <a:ea typeface="Calibri" pitchFamily="34" charset="-122"/>
                <a:cs typeface="Calibri" pitchFamily="34" charset="-120"/>
              </a:rPr>
              <a:t>— Parents separated or divorced</a:t>
            </a:r>
            <a:endParaRPr lang="en-US" sz="900">
              <a:solidFill>
                <a:prstClr val="black"/>
              </a:solidFill>
              <a:latin typeface="Calibri" panose="020F0502020204030204"/>
            </a:endParaRPr>
          </a:p>
        </p:txBody>
      </p:sp>
      <p:sp>
        <p:nvSpPr>
          <p:cNvPr id="38" name="Shape 36"/>
          <p:cNvSpPr/>
          <p:nvPr/>
        </p:nvSpPr>
        <p:spPr>
          <a:xfrm>
            <a:off x="4924044" y="3525012"/>
            <a:ext cx="233172" cy="233172"/>
          </a:xfrm>
          <a:prstGeom prst="ellipse">
            <a:avLst/>
          </a:prstGeom>
          <a:solidFill>
            <a:srgbClr val="CCFBF1"/>
          </a:solidFill>
          <a:ln/>
        </p:spPr>
        <p:txBody>
          <a:bodyPr/>
          <a:lstStyle/>
          <a:p>
            <a:pPr defTabSz="685800"/>
            <a:endParaRPr lang="en-US" sz="1350">
              <a:solidFill>
                <a:prstClr val="black"/>
              </a:solidFill>
              <a:latin typeface="Calibri" panose="020F0502020204030204"/>
            </a:endParaRPr>
          </a:p>
        </p:txBody>
      </p:sp>
      <p:sp>
        <p:nvSpPr>
          <p:cNvPr id="39" name="Text 37"/>
          <p:cNvSpPr/>
          <p:nvPr/>
        </p:nvSpPr>
        <p:spPr>
          <a:xfrm>
            <a:off x="4924044" y="3525012"/>
            <a:ext cx="233172" cy="233172"/>
          </a:xfrm>
          <a:prstGeom prst="rect">
            <a:avLst/>
          </a:prstGeom>
          <a:noFill/>
          <a:ln/>
        </p:spPr>
        <p:txBody>
          <a:bodyPr wrap="square" lIns="0" tIns="0" rIns="0" bIns="0" rtlCol="0" anchor="ctr"/>
          <a:lstStyle/>
          <a:p>
            <a:pPr algn="ctr" defTabSz="685800"/>
            <a:r>
              <a:rPr lang="en-US" sz="925" b="1">
                <a:solidFill>
                  <a:srgbClr val="0F766E"/>
                </a:solidFill>
                <a:latin typeface="Georgia" pitchFamily="34" charset="0"/>
                <a:ea typeface="Georgia" pitchFamily="34" charset="-122"/>
                <a:cs typeface="Georgia" pitchFamily="34" charset="-120"/>
              </a:rPr>
              <a:t>10</a:t>
            </a:r>
            <a:endParaRPr lang="en-US" sz="925">
              <a:solidFill>
                <a:prstClr val="black"/>
              </a:solidFill>
              <a:latin typeface="Calibri" panose="020F0502020204030204"/>
            </a:endParaRPr>
          </a:p>
        </p:txBody>
      </p:sp>
      <p:sp>
        <p:nvSpPr>
          <p:cNvPr id="40" name="Text 38"/>
          <p:cNvSpPr/>
          <p:nvPr/>
        </p:nvSpPr>
        <p:spPr>
          <a:xfrm>
            <a:off x="5253228" y="3490722"/>
            <a:ext cx="3200000" cy="301752"/>
          </a:xfrm>
          <a:prstGeom prst="rect">
            <a:avLst/>
          </a:prstGeom>
          <a:noFill/>
          <a:ln/>
        </p:spPr>
        <p:txBody>
          <a:bodyPr wrap="square" lIns="0" tIns="0" rIns="0" bIns="0" rtlCol="0" anchor="ctr"/>
          <a:lstStyle/>
          <a:p>
            <a:pPr defTabSz="685800"/>
            <a:r>
              <a:rPr lang="en-US" sz="900" b="1">
                <a:solidFill>
                  <a:srgbClr val="16212E"/>
                </a:solidFill>
                <a:latin typeface="Calibri" pitchFamily="34" charset="0"/>
                <a:ea typeface="Calibri" pitchFamily="34" charset="-122"/>
                <a:cs typeface="Calibri" pitchFamily="34" charset="-120"/>
              </a:rPr>
              <a:t>Incarceration  </a:t>
            </a:r>
            <a:r>
              <a:rPr lang="en-US" sz="900">
                <a:solidFill>
                  <a:srgbClr val="64748B"/>
                </a:solidFill>
                <a:latin typeface="Calibri" pitchFamily="34" charset="0"/>
                <a:ea typeface="Calibri" pitchFamily="34" charset="-122"/>
                <a:cs typeface="Calibri" pitchFamily="34" charset="-120"/>
              </a:rPr>
              <a:t>— A household member went to prison</a:t>
            </a:r>
            <a:endParaRPr lang="en-US" sz="900">
              <a:solidFill>
                <a:prstClr val="black"/>
              </a:solidFill>
              <a:latin typeface="Calibri" panose="020F0502020204030204"/>
            </a:endParaRPr>
          </a:p>
        </p:txBody>
      </p:sp>
      <p:sp>
        <p:nvSpPr>
          <p:cNvPr id="41" name="Shape 39"/>
          <p:cNvSpPr/>
          <p:nvPr/>
        </p:nvSpPr>
        <p:spPr>
          <a:xfrm>
            <a:off x="617220" y="4046220"/>
            <a:ext cx="7886700" cy="630936"/>
          </a:xfrm>
          <a:prstGeom prst="rect">
            <a:avLst/>
          </a:prstGeom>
          <a:solidFill>
            <a:srgbClr val="16212E"/>
          </a:solidFill>
          <a:ln/>
          <a:effectLst>
            <a:outerShdw blurRad="114300" dist="38100" dir="5400000" algn="bl" rotWithShape="0">
              <a:srgbClr val="64748B">
                <a:alpha val="18000"/>
              </a:srgbClr>
            </a:outerShdw>
          </a:effectLst>
        </p:spPr>
        <p:txBody>
          <a:bodyPr/>
          <a:lstStyle/>
          <a:p>
            <a:pPr defTabSz="685800"/>
            <a:endParaRPr lang="en-US" sz="1350">
              <a:solidFill>
                <a:prstClr val="black"/>
              </a:solidFill>
              <a:latin typeface="Calibri" panose="020F0502020204030204"/>
            </a:endParaRPr>
          </a:p>
        </p:txBody>
      </p:sp>
      <p:sp>
        <p:nvSpPr>
          <p:cNvPr id="42" name="Shape 40"/>
          <p:cNvSpPr/>
          <p:nvPr/>
        </p:nvSpPr>
        <p:spPr>
          <a:xfrm>
            <a:off x="617220" y="4046220"/>
            <a:ext cx="82296" cy="630936"/>
          </a:xfrm>
          <a:prstGeom prst="rect">
            <a:avLst/>
          </a:prstGeom>
          <a:solidFill>
            <a:srgbClr val="14B8A6"/>
          </a:solidFill>
          <a:ln/>
        </p:spPr>
        <p:txBody>
          <a:bodyPr/>
          <a:lstStyle/>
          <a:p>
            <a:pPr defTabSz="685800"/>
            <a:endParaRPr lang="en-US" sz="1350">
              <a:solidFill>
                <a:prstClr val="black"/>
              </a:solidFill>
              <a:latin typeface="Calibri" panose="020F0502020204030204"/>
            </a:endParaRPr>
          </a:p>
        </p:txBody>
      </p:sp>
      <p:sp>
        <p:nvSpPr>
          <p:cNvPr id="43" name="Text 41"/>
          <p:cNvSpPr/>
          <p:nvPr/>
        </p:nvSpPr>
        <p:spPr>
          <a:xfrm>
            <a:off x="925830" y="4046220"/>
            <a:ext cx="7440930" cy="630936"/>
          </a:xfrm>
          <a:prstGeom prst="rect">
            <a:avLst/>
          </a:prstGeom>
          <a:noFill/>
          <a:ln/>
        </p:spPr>
        <p:txBody>
          <a:bodyPr wrap="square" lIns="0" tIns="0" rIns="0" bIns="0" rtlCol="0" anchor="ctr"/>
          <a:lstStyle/>
          <a:p>
            <a:pPr defTabSz="685800">
              <a:lnSpc>
                <a:spcPct val="110000"/>
              </a:lnSpc>
            </a:pPr>
            <a:r>
              <a:rPr lang="en-US" sz="1050" b="1">
                <a:solidFill>
                  <a:srgbClr val="CCFBF1"/>
                </a:solidFill>
                <a:latin typeface="Calibri" pitchFamily="34" charset="0"/>
                <a:ea typeface="Calibri" pitchFamily="34" charset="-122"/>
                <a:cs typeface="Calibri" pitchFamily="34" charset="-120"/>
              </a:rPr>
              <a:t>Your ACE score = the number of “yes” answers (0–10).  </a:t>
            </a:r>
            <a:r>
              <a:rPr lang="en-US" sz="1050">
                <a:solidFill>
                  <a:srgbClr val="D7F0EC"/>
                </a:solidFill>
                <a:latin typeface="Calibri" pitchFamily="34" charset="0"/>
                <a:ea typeface="Calibri" pitchFamily="34" charset="-122"/>
                <a:cs typeface="Calibri" pitchFamily="34" charset="-120"/>
              </a:rPr>
              <a:t>A score of 4 or more is linked to markedly higher risk of depression, substance use, and chronic illness. It signals where support helps — it is not destiny.</a:t>
            </a:r>
            <a:endParaRPr lang="en-US" sz="1050">
              <a:solidFill>
                <a:prstClr val="black"/>
              </a:solidFill>
              <a:latin typeface="Calibri" panose="020F0502020204030204"/>
            </a:endParaRPr>
          </a:p>
        </p:txBody>
      </p:sp>
      <p:sp>
        <p:nvSpPr>
          <p:cNvPr id="44" name="Text 42"/>
          <p:cNvSpPr/>
          <p:nvPr/>
        </p:nvSpPr>
        <p:spPr>
          <a:xfrm>
            <a:off x="617220" y="4841748"/>
            <a:ext cx="7886700" cy="219456"/>
          </a:xfrm>
          <a:prstGeom prst="rect">
            <a:avLst/>
          </a:prstGeom>
          <a:noFill/>
          <a:ln/>
        </p:spPr>
        <p:txBody>
          <a:bodyPr wrap="square" lIns="0" tIns="0" rIns="0" bIns="0" rtlCol="0" anchor="ctr"/>
          <a:lstStyle/>
          <a:p>
            <a:pPr defTabSz="685800"/>
            <a:r>
              <a:rPr lang="en-US" sz="800" b="1" i="1">
                <a:solidFill>
                  <a:srgbClr val="64748B"/>
                </a:solidFill>
                <a:latin typeface="Calibri" pitchFamily="34" charset="0"/>
                <a:ea typeface="Calibri" pitchFamily="34" charset="-122"/>
                <a:cs typeface="Calibri" pitchFamily="34" charset="-120"/>
              </a:rPr>
              <a:t>Source:  </a:t>
            </a:r>
            <a:r>
              <a:rPr lang="en-US" sz="800" i="1">
                <a:solidFill>
                  <a:srgbClr val="64748B"/>
                </a:solidFill>
                <a:latin typeface="Calibri" pitchFamily="34" charset="0"/>
                <a:ea typeface="Calibri" pitchFamily="34" charset="-122"/>
                <a:cs typeface="Calibri" pitchFamily="34" charset="-120"/>
              </a:rPr>
              <a:t>Felitti et al., Am. J. Prev. Med. (1998), CDC–Kaiser ACE Study; CDC, About ACEs (2024).</a:t>
            </a:r>
            <a:endParaRPr lang="en-US" sz="800">
              <a:solidFill>
                <a:prstClr val="black"/>
              </a:solidFill>
              <a:latin typeface="Calibri" panose="020F0502020204030204"/>
            </a:endParaRPr>
          </a:p>
        </p:txBody>
      </p:sp>
      <p:sp>
        <p:nvSpPr>
          <p:cNvPr id="45" name="Text 43"/>
          <p:cNvSpPr/>
          <p:nvPr/>
        </p:nvSpPr>
        <p:spPr>
          <a:xfrm>
            <a:off x="617220" y="4841748"/>
            <a:ext cx="7886700" cy="219456"/>
          </a:xfrm>
          <a:prstGeom prst="rect">
            <a:avLst/>
          </a:prstGeom>
          <a:noFill/>
          <a:ln/>
        </p:spPr>
        <p:txBody>
          <a:bodyPr wrap="square" lIns="0" tIns="0" rIns="0" bIns="0" rtlCol="0" anchor="ctr"/>
          <a:lstStyle/>
          <a:p>
            <a:pPr algn="r" defTabSz="685800"/>
            <a:r>
              <a:rPr lang="en-US" sz="800">
                <a:solidFill>
                  <a:srgbClr val="64748B"/>
                </a:solidFill>
                <a:latin typeface="Calibri" pitchFamily="34" charset="0"/>
                <a:ea typeface="Calibri" pitchFamily="34" charset="-122"/>
                <a:cs typeface="Calibri" pitchFamily="34" charset="-120"/>
              </a:rPr>
              <a:t>Lawyers Concerned for Lawyers of Pennsylvania</a:t>
            </a:r>
            <a:endParaRPr lang="en-US" sz="800">
              <a:solidFill>
                <a:prstClr val="black"/>
              </a:solidFill>
              <a:latin typeface="Calibri" panose="020F0502020204030204"/>
            </a:endParaRPr>
          </a:p>
        </p:txBody>
      </p:sp>
      <p:sp>
        <p:nvSpPr>
          <p:cNvPr id="900" name="Slide Number"/>
          <p:cNvSpPr/>
          <p:nvPr/>
        </p:nvSpPr>
        <p:spPr>
          <a:xfrm>
            <a:off x="8229600" y="4828032"/>
            <a:ext cx="457200" cy="274320"/>
          </a:xfrm>
          <a:prstGeom prst="rect">
            <a:avLst/>
          </a:prstGeom>
          <a:noFill/>
          <a:ln/>
        </p:spPr>
        <p:txBody>
          <a:bodyPr wrap="square" lIns="0" tIns="0" rIns="0" bIns="0" rtlCol="0" anchor="ctr"/>
          <a:lstStyle/>
          <a:p>
            <a:pPr marL="0" indent="0" algn="r">
              <a:buNone/>
            </a:pPr>
            <a:fld id="{B7C93DB1-4BC0-40D7-804D-11F9ADDE7A75}" type="slidenum">
              <a:rPr lang="en-US" sz="850">
                <a:solidFill>
                  <a:srgbClr val="64748B"/>
                </a:solidFill>
                <a:latin typeface="Calibri" pitchFamily="34" charset="0"/>
                <a:ea typeface="Calibri" pitchFamily="34" charset="-122"/>
                <a:cs typeface="Calibri" pitchFamily="34" charset="-120"/>
              </a:rPr>
              <a:t>20</a:t>
            </a:fld>
            <a:endParaRPr lang="en-US" sz="85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274320" y="171450"/>
            <a:ext cx="4114800" cy="342900"/>
          </a:xfrm>
          <a:prstGeom prst="rect">
            <a:avLst/>
          </a:prstGeom>
          <a:noFill/>
          <a:ln/>
        </p:spPr>
        <p:txBody>
          <a:bodyPr wrap="square" rtlCol="0" anchor="ctr"/>
          <a:lstStyle/>
          <a:p>
            <a:r>
              <a:rPr lang="en-US" sz="2100" b="1">
                <a:solidFill>
                  <a:srgbClr val="16212E"/>
                </a:solidFill>
              </a:rPr>
              <a:t>Imposter Syndrome</a:t>
            </a:r>
            <a:endParaRPr lang="en-US" sz="2100"/>
          </a:p>
        </p:txBody>
      </p:sp>
      <p:sp>
        <p:nvSpPr>
          <p:cNvPr id="3" name="Text 1"/>
          <p:cNvSpPr/>
          <p:nvPr/>
        </p:nvSpPr>
        <p:spPr>
          <a:xfrm>
            <a:off x="342900" y="685800"/>
            <a:ext cx="3977640" cy="685800"/>
          </a:xfrm>
          <a:prstGeom prst="rect">
            <a:avLst/>
          </a:prstGeom>
          <a:noFill/>
          <a:ln/>
        </p:spPr>
        <p:txBody>
          <a:bodyPr wrap="square" rtlCol="0" anchor="ctr"/>
          <a:lstStyle/>
          <a:p>
            <a:r>
              <a:rPr lang="en-US" sz="1500">
                <a:solidFill>
                  <a:srgbClr val="334155"/>
                </a:solidFill>
              </a:rPr>
              <a:t>The persistent feeling that your success, achievements, or qualifications are undeserved despite evidence of competence.</a:t>
            </a:r>
            <a:endParaRPr lang="en-US" sz="1500"/>
          </a:p>
        </p:txBody>
      </p:sp>
      <p:sp>
        <p:nvSpPr>
          <p:cNvPr id="4" name="Shape 2"/>
          <p:cNvSpPr/>
          <p:nvPr/>
        </p:nvSpPr>
        <p:spPr>
          <a:xfrm>
            <a:off x="4526280" y="480060"/>
            <a:ext cx="4114800" cy="3840480"/>
          </a:xfrm>
          <a:prstGeom prst="roundRect">
            <a:avLst/>
          </a:prstGeom>
          <a:solidFill>
            <a:srgbClr val="CCFBF1"/>
          </a:solidFill>
          <a:ln w="12700">
            <a:solidFill>
              <a:srgbClr val="0F766E"/>
            </a:solidFill>
            <a:prstDash val="solid"/>
          </a:ln>
        </p:spPr>
        <p:txBody>
          <a:bodyPr/>
          <a:lstStyle/>
          <a:p>
            <a:endParaRPr lang="en-US"/>
          </a:p>
        </p:txBody>
      </p:sp>
      <p:sp>
        <p:nvSpPr>
          <p:cNvPr id="5" name="Text 3"/>
          <p:cNvSpPr/>
          <p:nvPr/>
        </p:nvSpPr>
        <p:spPr>
          <a:xfrm>
            <a:off x="4732020" y="685800"/>
            <a:ext cx="2057400" cy="274320"/>
          </a:xfrm>
          <a:prstGeom prst="rect">
            <a:avLst/>
          </a:prstGeom>
          <a:noFill/>
          <a:ln/>
        </p:spPr>
        <p:txBody>
          <a:bodyPr wrap="square" rtlCol="0" anchor="ctr"/>
          <a:lstStyle/>
          <a:p>
            <a:r>
              <a:rPr lang="en-US" sz="2400" b="1">
                <a:solidFill>
                  <a:srgbClr val="0F766E"/>
                </a:solidFill>
              </a:rPr>
              <a:t>Common Symptoms</a:t>
            </a:r>
            <a:endParaRPr lang="en-US" sz="2400"/>
          </a:p>
        </p:txBody>
      </p:sp>
      <p:sp>
        <p:nvSpPr>
          <p:cNvPr id="6" name="Text 4"/>
          <p:cNvSpPr/>
          <p:nvPr/>
        </p:nvSpPr>
        <p:spPr>
          <a:xfrm>
            <a:off x="4732020" y="996044"/>
            <a:ext cx="3429000" cy="2830285"/>
          </a:xfrm>
          <a:prstGeom prst="rect">
            <a:avLst/>
          </a:prstGeom>
          <a:noFill/>
          <a:ln/>
        </p:spPr>
        <p:txBody>
          <a:bodyPr wrap="square" rtlCol="0" anchor="ctr"/>
          <a:lstStyle/>
          <a:p>
            <a:r>
              <a:rPr lang="en-US" sz="1950">
                <a:solidFill>
                  <a:srgbClr val="334155"/>
                </a:solidFill>
              </a:rPr>
              <a:t>• Constant self-doubt
• Attributing success to luck
• Fear of being “found out”
• Difficulty accepting praise
• Perfectionism
• Overworking to prove worth
• Comparing yourself to others</a:t>
            </a:r>
            <a:endParaRPr lang="en-US" sz="1950"/>
          </a:p>
        </p:txBody>
      </p:sp>
      <p:sp>
        <p:nvSpPr>
          <p:cNvPr id="20" name="Iceberg Panel"/>
          <p:cNvSpPr/>
          <p:nvPr/>
        </p:nvSpPr>
        <p:spPr>
          <a:xfrm>
            <a:off x="342900" y="1428750"/>
            <a:ext cx="3909060" cy="2891790"/>
          </a:xfrm>
          <a:prstGeom prst="roundRect">
            <a:avLst/>
          </a:prstGeom>
          <a:solidFill>
            <a:srgbClr val="CCFBF1"/>
          </a:solidFill>
          <a:ln w="12700">
            <a:solidFill>
              <a:srgbClr val="0F766E"/>
            </a:solidFill>
            <a:prstDash val="solid"/>
          </a:ln>
        </p:spPr>
        <p:txBody>
          <a:bodyPr/>
          <a:lstStyle/>
          <a:p>
            <a:endParaRPr lang="en-US"/>
          </a:p>
        </p:txBody>
      </p:sp>
      <p:sp>
        <p:nvSpPr>
          <p:cNvPr id="21" name="Iceberg Caption"/>
          <p:cNvSpPr/>
          <p:nvPr/>
        </p:nvSpPr>
        <p:spPr>
          <a:xfrm>
            <a:off x="480060" y="1497330"/>
            <a:ext cx="3634740" cy="246888"/>
          </a:xfrm>
          <a:prstGeom prst="rect">
            <a:avLst/>
          </a:prstGeom>
          <a:noFill/>
          <a:ln/>
        </p:spPr>
        <p:txBody>
          <a:bodyPr wrap="square" rtlCol="0" anchor="ctr"/>
          <a:lstStyle/>
          <a:p>
            <a:pPr algn="ctr"/>
            <a:r>
              <a:rPr lang="en-US" sz="1200" b="1">
                <a:solidFill>
                  <a:srgbClr val="0F766E"/>
                </a:solidFill>
              </a:rPr>
              <a:t>The Iceberg Effect</a:t>
            </a:r>
            <a:endParaRPr lang="en-US" sz="1200"/>
          </a:p>
        </p:txBody>
      </p:sp>
      <p:sp>
        <p:nvSpPr>
          <p:cNvPr id="22" name="Iceberg Underwater"/>
          <p:cNvSpPr/>
          <p:nvPr/>
        </p:nvSpPr>
        <p:spPr>
          <a:xfrm>
            <a:off x="617220" y="2308860"/>
            <a:ext cx="2057400" cy="1611630"/>
          </a:xfrm>
          <a:custGeom>
            <a:avLst/>
            <a:gdLst/>
            <a:ahLst/>
            <a:cxnLst/>
            <a:rect l="0" t="0" r="2743200" b="2148840"/>
            <a:pathLst>
              <a:path w="2743200" h="2148840">
                <a:moveTo>
                  <a:pt x="120000" y="0"/>
                </a:moveTo>
                <a:lnTo>
                  <a:pt x="2560000" y="0"/>
                </a:lnTo>
                <a:lnTo>
                  <a:pt x="2743200" y="560000"/>
                </a:lnTo>
                <a:lnTo>
                  <a:pt x="2360000" y="900000"/>
                </a:lnTo>
                <a:lnTo>
                  <a:pt x="2520000" y="1320000"/>
                </a:lnTo>
                <a:lnTo>
                  <a:pt x="2050000" y="1620000"/>
                </a:lnTo>
                <a:lnTo>
                  <a:pt x="1720000" y="2148840"/>
                </a:lnTo>
                <a:lnTo>
                  <a:pt x="1430000" y="1760000"/>
                </a:lnTo>
                <a:lnTo>
                  <a:pt x="950000" y="2010000"/>
                </a:lnTo>
                <a:lnTo>
                  <a:pt x="640000" y="1420000"/>
                </a:lnTo>
                <a:lnTo>
                  <a:pt x="280000" y="1560000"/>
                </a:lnTo>
                <a:lnTo>
                  <a:pt x="0" y="720000"/>
                </a:lnTo>
                <a:lnTo>
                  <a:pt x="330000" y="360000"/>
                </a:lnTo>
                <a:close/>
              </a:path>
            </a:pathLst>
          </a:custGeom>
          <a:solidFill>
            <a:srgbClr val="0F766E"/>
          </a:solidFill>
          <a:ln>
            <a:noFill/>
          </a:ln>
        </p:spPr>
        <p:txBody>
          <a:bodyPr/>
          <a:lstStyle/>
          <a:p>
            <a:endParaRPr lang="en-US"/>
          </a:p>
        </p:txBody>
      </p:sp>
      <p:sp>
        <p:nvSpPr>
          <p:cNvPr id="23" name="Water"/>
          <p:cNvSpPr/>
          <p:nvPr/>
        </p:nvSpPr>
        <p:spPr>
          <a:xfrm>
            <a:off x="411480" y="2308860"/>
            <a:ext cx="3703320" cy="1944180"/>
          </a:xfrm>
          <a:prstGeom prst="rect">
            <a:avLst/>
          </a:prstGeom>
          <a:solidFill>
            <a:srgbClr val="14B8A6">
              <a:alpha val="55000"/>
            </a:srgbClr>
          </a:solidFill>
          <a:ln>
            <a:noFill/>
          </a:ln>
        </p:spPr>
        <p:txBody>
          <a:bodyPr/>
          <a:lstStyle/>
          <a:p>
            <a:endParaRPr lang="en-US"/>
          </a:p>
        </p:txBody>
      </p:sp>
      <p:sp>
        <p:nvSpPr>
          <p:cNvPr id="24" name="Iceberg Tip"/>
          <p:cNvSpPr/>
          <p:nvPr/>
        </p:nvSpPr>
        <p:spPr>
          <a:xfrm>
            <a:off x="960120" y="1737360"/>
            <a:ext cx="1371600" cy="571500"/>
          </a:xfrm>
          <a:custGeom>
            <a:avLst/>
            <a:gdLst/>
            <a:ahLst/>
            <a:cxnLst/>
            <a:rect l="0" t="0" r="1828800" b="762000"/>
            <a:pathLst>
              <a:path w="1828800" h="762000">
                <a:moveTo>
                  <a:pt x="0" y="762000"/>
                </a:moveTo>
                <a:lnTo>
                  <a:pt x="270000" y="430000"/>
                </a:lnTo>
                <a:lnTo>
                  <a:pt x="440000" y="540000"/>
                </a:lnTo>
                <a:lnTo>
                  <a:pt x="760000" y="0"/>
                </a:lnTo>
                <a:lnTo>
                  <a:pt x="940000" y="330000"/>
                </a:lnTo>
                <a:lnTo>
                  <a:pt x="1160000" y="170000"/>
                </a:lnTo>
                <a:lnTo>
                  <a:pt x="1330000" y="360000"/>
                </a:lnTo>
                <a:lnTo>
                  <a:pt x="1560000" y="470000"/>
                </a:lnTo>
                <a:lnTo>
                  <a:pt x="1828800" y="762000"/>
                </a:lnTo>
                <a:close/>
              </a:path>
            </a:pathLst>
          </a:custGeom>
          <a:solidFill>
            <a:srgbClr val="FFFFFF"/>
          </a:solidFill>
          <a:ln w="12700">
            <a:solidFill>
              <a:srgbClr val="0F766E"/>
            </a:solidFill>
          </a:ln>
        </p:spPr>
        <p:txBody>
          <a:bodyPr/>
          <a:lstStyle/>
          <a:p>
            <a:endParaRPr lang="en-US"/>
          </a:p>
        </p:txBody>
      </p:sp>
      <p:sp>
        <p:nvSpPr>
          <p:cNvPr id="25" name="Water Surface"/>
          <p:cNvSpPr/>
          <p:nvPr/>
        </p:nvSpPr>
        <p:spPr>
          <a:xfrm>
            <a:off x="411480" y="2297430"/>
            <a:ext cx="3703320" cy="22860"/>
          </a:xfrm>
          <a:prstGeom prst="rect">
            <a:avLst/>
          </a:prstGeom>
          <a:solidFill>
            <a:srgbClr val="0F766E"/>
          </a:solidFill>
          <a:ln>
            <a:noFill/>
          </a:ln>
        </p:spPr>
        <p:txBody>
          <a:bodyPr/>
          <a:lstStyle/>
          <a:p>
            <a:endParaRPr lang="en-US"/>
          </a:p>
        </p:txBody>
      </p:sp>
      <p:sp>
        <p:nvSpPr>
          <p:cNvPr id="26" name="Tip Label"/>
          <p:cNvSpPr/>
          <p:nvPr/>
        </p:nvSpPr>
        <p:spPr>
          <a:xfrm>
            <a:off x="2475000" y="1822500"/>
            <a:ext cx="1695000" cy="405000"/>
          </a:xfrm>
          <a:prstGeom prst="rect">
            <a:avLst/>
          </a:prstGeom>
          <a:noFill/>
          <a:ln/>
        </p:spPr>
        <p:txBody>
          <a:bodyPr wrap="square" rtlCol="0" anchor="ctr"/>
          <a:lstStyle/>
          <a:p>
            <a:r>
              <a:rPr lang="en-US" sz="1125" b="1">
                <a:solidFill>
                  <a:srgbClr val="0F766E"/>
                </a:solidFill>
              </a:rPr>
              <a:t>What others see</a:t>
            </a:r>
          </a:p>
          <a:p>
            <a:r>
              <a:rPr lang="en-US" sz="1050">
                <a:solidFill>
                  <a:srgbClr val="334155"/>
                </a:solidFill>
              </a:rPr>
              <a:t>Success, competence, confidence</a:t>
            </a:r>
          </a:p>
        </p:txBody>
      </p:sp>
      <p:sp>
        <p:nvSpPr>
          <p:cNvPr id="27" name="Underwater Label"/>
          <p:cNvSpPr/>
          <p:nvPr/>
        </p:nvSpPr>
        <p:spPr>
          <a:xfrm>
            <a:off x="2775000" y="2925000"/>
            <a:ext cx="1395000" cy="1125000"/>
          </a:xfrm>
          <a:prstGeom prst="rect">
            <a:avLst/>
          </a:prstGeom>
          <a:noFill/>
          <a:ln/>
        </p:spPr>
        <p:txBody>
          <a:bodyPr wrap="square" rtlCol="0" anchor="ctr"/>
          <a:lstStyle/>
          <a:p>
            <a:r>
              <a:rPr lang="en-US" sz="1125" b="1">
                <a:solidFill>
                  <a:srgbClr val="0F766E"/>
                </a:solidFill>
              </a:rPr>
              <a:t>What stays hidden</a:t>
            </a:r>
          </a:p>
          <a:p>
            <a:r>
              <a:rPr lang="en-US" sz="1050">
                <a:solidFill>
                  <a:srgbClr val="334155"/>
                </a:solidFill>
              </a:rPr>
              <a:t>Self-doubt, fear of being found out, perfectionism, overworking, constant comparison</a:t>
            </a:r>
          </a:p>
        </p:txBody>
      </p:sp>
      <p:sp>
        <p:nvSpPr>
          <p:cNvPr id="900" name="Slide Number"/>
          <p:cNvSpPr/>
          <p:nvPr/>
        </p:nvSpPr>
        <p:spPr>
          <a:xfrm>
            <a:off x="8229600" y="4828032"/>
            <a:ext cx="457200" cy="274320"/>
          </a:xfrm>
          <a:prstGeom prst="rect">
            <a:avLst/>
          </a:prstGeom>
          <a:noFill/>
          <a:ln/>
        </p:spPr>
        <p:txBody>
          <a:bodyPr wrap="square" lIns="0" tIns="0" rIns="0" bIns="0" rtlCol="0" anchor="ctr"/>
          <a:lstStyle/>
          <a:p>
            <a:pPr marL="0" indent="0" algn="r">
              <a:buNone/>
            </a:pPr>
            <a:fld id="{B7C93DB1-4BC0-40D7-804D-11F9ADDE7A75}" type="slidenum">
              <a:rPr lang="en-US" sz="850">
                <a:solidFill>
                  <a:srgbClr val="64748B"/>
                </a:solidFill>
                <a:latin typeface="Calibri" pitchFamily="34" charset="0"/>
                <a:ea typeface="Calibri" pitchFamily="34" charset="-122"/>
                <a:cs typeface="Calibri" pitchFamily="34" charset="-120"/>
              </a:rPr>
              <a:t>21</a:t>
            </a:fld>
            <a:endParaRPr lang="en-US" sz="85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5">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THE COST OF ALWAYS BEING ON</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Why Constant Connectivity Hurts Our Work</a:t>
            </a:r>
            <a:endParaRPr lang="en-US" sz="3000"/>
          </a:p>
        </p:txBody>
      </p:sp>
      <p:sp>
        <p:nvSpPr>
          <p:cNvPr id="4" name="Shape 2"/>
          <p:cNvSpPr/>
          <p:nvPr/>
        </p:nvSpPr>
        <p:spPr>
          <a:xfrm>
            <a:off x="457200" y="1627632"/>
            <a:ext cx="5074920" cy="9601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640080" y="1828800"/>
            <a:ext cx="566928" cy="566928"/>
          </a:xfrm>
          <a:prstGeom prst="ellipse">
            <a:avLst/>
          </a:prstGeom>
          <a:solidFill>
            <a:srgbClr val="CCFBF1"/>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767639" y="1956359"/>
            <a:ext cx="311810" cy="311810"/>
          </a:xfrm>
          <a:prstGeom prst="rect">
            <a:avLst/>
          </a:prstGeom>
        </p:spPr>
      </p:pic>
      <p:sp>
        <p:nvSpPr>
          <p:cNvPr id="7" name="Text 4"/>
          <p:cNvSpPr/>
          <p:nvPr/>
        </p:nvSpPr>
        <p:spPr>
          <a:xfrm>
            <a:off x="1371600" y="1746504"/>
            <a:ext cx="4023360" cy="32004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Fractured attention</a:t>
            </a:r>
            <a:endParaRPr lang="en-US" sz="1450"/>
          </a:p>
        </p:txBody>
      </p:sp>
      <p:sp>
        <p:nvSpPr>
          <p:cNvPr id="8" name="Text 5"/>
          <p:cNvSpPr/>
          <p:nvPr/>
        </p:nvSpPr>
        <p:spPr>
          <a:xfrm>
            <a:off x="1371600" y="2048256"/>
            <a:ext cx="4041648" cy="502920"/>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It takes roughly 23 minutes to regain deep focus after a single interruption — a heavy tax on drafting and analysis.</a:t>
            </a:r>
            <a:endParaRPr lang="en-US" sz="1100"/>
          </a:p>
        </p:txBody>
      </p:sp>
      <p:sp>
        <p:nvSpPr>
          <p:cNvPr id="9" name="Shape 6"/>
          <p:cNvSpPr/>
          <p:nvPr/>
        </p:nvSpPr>
        <p:spPr>
          <a:xfrm>
            <a:off x="457200" y="2697480"/>
            <a:ext cx="5074920" cy="9601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0" name="Shape 7"/>
          <p:cNvSpPr/>
          <p:nvPr/>
        </p:nvSpPr>
        <p:spPr>
          <a:xfrm>
            <a:off x="640080" y="2898648"/>
            <a:ext cx="566928" cy="566928"/>
          </a:xfrm>
          <a:prstGeom prst="ellipse">
            <a:avLst/>
          </a:prstGeom>
          <a:solidFill>
            <a:srgbClr val="CCFBF1"/>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767639" y="3026207"/>
            <a:ext cx="311810" cy="311810"/>
          </a:xfrm>
          <a:prstGeom prst="rect">
            <a:avLst/>
          </a:prstGeom>
        </p:spPr>
      </p:pic>
      <p:sp>
        <p:nvSpPr>
          <p:cNvPr id="12" name="Text 8"/>
          <p:cNvSpPr/>
          <p:nvPr/>
        </p:nvSpPr>
        <p:spPr>
          <a:xfrm>
            <a:off x="1371600" y="2816352"/>
            <a:ext cx="4023360" cy="32004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Cognitive fatigue</a:t>
            </a:r>
            <a:endParaRPr lang="en-US" sz="1450"/>
          </a:p>
        </p:txBody>
      </p:sp>
      <p:sp>
        <p:nvSpPr>
          <p:cNvPr id="13" name="Text 9"/>
          <p:cNvSpPr/>
          <p:nvPr/>
        </p:nvSpPr>
        <p:spPr>
          <a:xfrm>
            <a:off x="1371600" y="3118104"/>
            <a:ext cx="4041648" cy="502920"/>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Reacting all day instead of reflecting drains the judgment and empathy that legal work demands.</a:t>
            </a:r>
            <a:endParaRPr lang="en-US" sz="1100"/>
          </a:p>
        </p:txBody>
      </p:sp>
      <p:sp>
        <p:nvSpPr>
          <p:cNvPr id="14" name="Shape 10"/>
          <p:cNvSpPr/>
          <p:nvPr/>
        </p:nvSpPr>
        <p:spPr>
          <a:xfrm>
            <a:off x="457200" y="3767328"/>
            <a:ext cx="5074920" cy="9601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5" name="Shape 11"/>
          <p:cNvSpPr/>
          <p:nvPr/>
        </p:nvSpPr>
        <p:spPr>
          <a:xfrm>
            <a:off x="640080" y="3968496"/>
            <a:ext cx="566928" cy="566928"/>
          </a:xfrm>
          <a:prstGeom prst="ellipse">
            <a:avLst/>
          </a:prstGeom>
          <a:solidFill>
            <a:srgbClr val="CCFBF1"/>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767639" y="4096055"/>
            <a:ext cx="311810" cy="311810"/>
          </a:xfrm>
          <a:prstGeom prst="rect">
            <a:avLst/>
          </a:prstGeom>
        </p:spPr>
      </p:pic>
      <p:sp>
        <p:nvSpPr>
          <p:cNvPr id="17" name="Text 12"/>
          <p:cNvSpPr/>
          <p:nvPr/>
        </p:nvSpPr>
        <p:spPr>
          <a:xfrm>
            <a:off x="1371600" y="3886200"/>
            <a:ext cx="4023360" cy="320040"/>
          </a:xfrm>
          <a:prstGeom prst="rect">
            <a:avLst/>
          </a:prstGeom>
          <a:noFill/>
          <a:ln/>
        </p:spPr>
        <p:txBody>
          <a:bodyPr wrap="square" lIns="0" tIns="0" rIns="0" bIns="0" rtlCol="0" anchor="ctr"/>
          <a:lstStyle/>
          <a:p>
            <a:pPr marL="0" indent="0">
              <a:buNone/>
            </a:pPr>
            <a:r>
              <a:rPr lang="en-US" sz="1450" b="1">
                <a:solidFill>
                  <a:srgbClr val="16212E"/>
                </a:solidFill>
                <a:latin typeface="Trebuchet MS" pitchFamily="34" charset="0"/>
                <a:ea typeface="Trebuchet MS" pitchFamily="34" charset="-122"/>
                <a:cs typeface="Trebuchet MS" pitchFamily="34" charset="-120"/>
              </a:rPr>
              <a:t>Digital presenteeism</a:t>
            </a:r>
            <a:endParaRPr lang="en-US" sz="1450"/>
          </a:p>
        </p:txBody>
      </p:sp>
      <p:sp>
        <p:nvSpPr>
          <p:cNvPr id="18" name="Text 13"/>
          <p:cNvSpPr/>
          <p:nvPr/>
        </p:nvSpPr>
        <p:spPr>
          <a:xfrm>
            <a:off x="1371600" y="4187952"/>
            <a:ext cx="4041648" cy="502920"/>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Being constantly available but mentally exhausted erodes accuracy on exactly the high-stakes work that matters most.</a:t>
            </a:r>
            <a:endParaRPr lang="en-US" sz="1100"/>
          </a:p>
        </p:txBody>
      </p:sp>
      <p:sp>
        <p:nvSpPr>
          <p:cNvPr id="19" name="Shape 14"/>
          <p:cNvSpPr/>
          <p:nvPr/>
        </p:nvSpPr>
        <p:spPr>
          <a:xfrm>
            <a:off x="5806440" y="1627632"/>
            <a:ext cx="2880360" cy="3063240"/>
          </a:xfrm>
          <a:prstGeom prst="rect">
            <a:avLst/>
          </a:prstGeom>
          <a:solidFill>
            <a:srgbClr val="16212E"/>
          </a:solidFill>
          <a:ln/>
          <a:effectLst>
            <a:outerShdw blurRad="114300" dist="38100" dir="5400000" algn="bl" rotWithShape="0">
              <a:srgbClr val="16212E">
                <a:alpha val="12000"/>
              </a:srgbClr>
            </a:outerShdw>
          </a:effectLst>
        </p:spPr>
        <p:txBody>
          <a:bodyPr/>
          <a:lstStyle/>
          <a:p>
            <a:endParaRPr lang="en-US"/>
          </a:p>
        </p:txBody>
      </p:sp>
      <p:sp>
        <p:nvSpPr>
          <p:cNvPr id="20" name="Shape 15"/>
          <p:cNvSpPr/>
          <p:nvPr/>
        </p:nvSpPr>
        <p:spPr>
          <a:xfrm>
            <a:off x="5806440" y="1627632"/>
            <a:ext cx="2880360" cy="73152"/>
          </a:xfrm>
          <a:prstGeom prst="rect">
            <a:avLst/>
          </a:prstGeom>
          <a:solidFill>
            <a:srgbClr val="14B8A6"/>
          </a:solidFill>
          <a:ln/>
        </p:spPr>
        <p:txBody>
          <a:bodyPr/>
          <a:lstStyle/>
          <a:p>
            <a:endParaRPr lang="en-US"/>
          </a:p>
        </p:txBody>
      </p:sp>
      <p:sp>
        <p:nvSpPr>
          <p:cNvPr id="21" name="Shape 16"/>
          <p:cNvSpPr/>
          <p:nvPr/>
        </p:nvSpPr>
        <p:spPr>
          <a:xfrm>
            <a:off x="6053328" y="1874520"/>
            <a:ext cx="603504" cy="603504"/>
          </a:xfrm>
          <a:prstGeom prst="ellipse">
            <a:avLst/>
          </a:prstGeom>
          <a:solidFill>
            <a:srgbClr val="20303F"/>
          </a:solidFill>
          <a:ln/>
        </p:spPr>
        <p:txBody>
          <a:bodyPr/>
          <a:lstStyle/>
          <a:p>
            <a:endParaRPr lang="en-US"/>
          </a:p>
        </p:txBody>
      </p:sp>
      <p:pic>
        <p:nvPicPr>
          <p:cNvPr id="22" name="Image 3" descr="preencoded.png"/>
          <p:cNvPicPr>
            <a:picLocks noChangeAspect="1"/>
          </p:cNvPicPr>
          <p:nvPr/>
        </p:nvPicPr>
        <p:blipFill>
          <a:blip r:embed="rId6"/>
          <a:stretch>
            <a:fillRect/>
          </a:stretch>
        </p:blipFill>
        <p:spPr>
          <a:xfrm>
            <a:off x="6189116" y="2010308"/>
            <a:ext cx="331927" cy="331927"/>
          </a:xfrm>
          <a:prstGeom prst="rect">
            <a:avLst/>
          </a:prstGeom>
        </p:spPr>
      </p:pic>
      <p:sp>
        <p:nvSpPr>
          <p:cNvPr id="23" name="Text 17"/>
          <p:cNvSpPr/>
          <p:nvPr/>
        </p:nvSpPr>
        <p:spPr>
          <a:xfrm>
            <a:off x="6053328" y="2542032"/>
            <a:ext cx="2377440" cy="594360"/>
          </a:xfrm>
          <a:prstGeom prst="rect">
            <a:avLst/>
          </a:prstGeom>
          <a:noFill/>
          <a:ln/>
        </p:spPr>
        <p:txBody>
          <a:bodyPr wrap="square" lIns="0" tIns="0" rIns="0" bIns="0" rtlCol="0" anchor="ctr"/>
          <a:lstStyle/>
          <a:p>
            <a:pPr marL="0" indent="0">
              <a:buNone/>
            </a:pPr>
            <a:r>
              <a:rPr lang="en-US" sz="3800" b="1">
                <a:solidFill>
                  <a:srgbClr val="5EEAD4"/>
                </a:solidFill>
                <a:latin typeface="Trebuchet MS" pitchFamily="34" charset="0"/>
                <a:ea typeface="Trebuchet MS" pitchFamily="34" charset="-122"/>
                <a:cs typeface="Trebuchet MS" pitchFamily="34" charset="-120"/>
              </a:rPr>
              <a:t>23 min</a:t>
            </a:r>
            <a:endParaRPr lang="en-US" sz="3800"/>
          </a:p>
        </p:txBody>
      </p:sp>
      <p:sp>
        <p:nvSpPr>
          <p:cNvPr id="24" name="Text 18"/>
          <p:cNvSpPr/>
          <p:nvPr/>
        </p:nvSpPr>
        <p:spPr>
          <a:xfrm>
            <a:off x="6053328" y="3127248"/>
            <a:ext cx="2377440" cy="365760"/>
          </a:xfrm>
          <a:prstGeom prst="rect">
            <a:avLst/>
          </a:prstGeom>
          <a:noFill/>
          <a:ln/>
        </p:spPr>
        <p:txBody>
          <a:bodyPr wrap="square" lIns="0" tIns="0" rIns="0" bIns="0" rtlCol="0" anchor="ctr"/>
          <a:lstStyle/>
          <a:p>
            <a:pPr marL="0" indent="0">
              <a:buNone/>
            </a:pPr>
            <a:r>
              <a:rPr lang="en-US" sz="1150">
                <a:solidFill>
                  <a:srgbClr val="C7D2DC"/>
                </a:solidFill>
                <a:latin typeface="Calibri" pitchFamily="34" charset="0"/>
                <a:ea typeface="Calibri" pitchFamily="34" charset="-122"/>
                <a:cs typeface="Calibri" pitchFamily="34" charset="-120"/>
              </a:rPr>
              <a:t>to fully refocus after each ping.</a:t>
            </a:r>
            <a:endParaRPr lang="en-US" sz="1150"/>
          </a:p>
        </p:txBody>
      </p:sp>
      <p:sp>
        <p:nvSpPr>
          <p:cNvPr id="25" name="Shape 19"/>
          <p:cNvSpPr/>
          <p:nvPr/>
        </p:nvSpPr>
        <p:spPr>
          <a:xfrm>
            <a:off x="6053328" y="3611880"/>
            <a:ext cx="2331720" cy="0"/>
          </a:xfrm>
          <a:prstGeom prst="line">
            <a:avLst/>
          </a:prstGeom>
          <a:noFill/>
          <a:ln w="12700">
            <a:solidFill>
              <a:srgbClr val="3A4D5E"/>
            </a:solidFill>
            <a:prstDash val="solid"/>
          </a:ln>
        </p:spPr>
        <p:txBody>
          <a:bodyPr/>
          <a:lstStyle/>
          <a:p>
            <a:endParaRPr lang="en-US"/>
          </a:p>
        </p:txBody>
      </p:sp>
      <p:sp>
        <p:nvSpPr>
          <p:cNvPr id="26" name="Text 20"/>
          <p:cNvSpPr/>
          <p:nvPr/>
        </p:nvSpPr>
        <p:spPr>
          <a:xfrm>
            <a:off x="6053328" y="3730752"/>
            <a:ext cx="2377440" cy="822960"/>
          </a:xfrm>
          <a:prstGeom prst="rect">
            <a:avLst/>
          </a:prstGeom>
          <a:noFill/>
          <a:ln/>
        </p:spPr>
        <p:txBody>
          <a:bodyPr wrap="square" lIns="0" tIns="0" rIns="0" bIns="0" rtlCol="0" anchor="t"/>
          <a:lstStyle/>
          <a:p>
            <a:pPr marL="0" indent="0">
              <a:lnSpc>
                <a:spcPct val="105000"/>
              </a:lnSpc>
              <a:buNone/>
            </a:pPr>
            <a:r>
              <a:rPr lang="en-US" sz="1100">
                <a:solidFill>
                  <a:srgbClr val="9FB2C0"/>
                </a:solidFill>
                <a:latin typeface="Calibri" pitchFamily="34" charset="0"/>
                <a:ea typeface="Calibri" pitchFamily="34" charset="-122"/>
                <a:cs typeface="Calibri" pitchFamily="34" charset="-120"/>
              </a:rPr>
              <a:t>Add case alerts, email, and chat, and lawyers can lose hours each day to context-switching.</a:t>
            </a:r>
            <a:endParaRPr lang="en-US" sz="1100"/>
          </a:p>
        </p:txBody>
      </p:sp>
      <p:sp>
        <p:nvSpPr>
          <p:cNvPr id="27" name="Text 21"/>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8" name="Text 22"/>
          <p:cNvSpPr/>
          <p:nvPr/>
        </p:nvSpPr>
        <p:spPr>
          <a:xfrm>
            <a:off x="8229600" y="4828032"/>
            <a:ext cx="457200" cy="274320"/>
          </a:xfrm>
          <a:prstGeom prst="rect">
            <a:avLst/>
          </a:prstGeom>
          <a:noFill/>
          <a:ln/>
        </p:spPr>
        <p:txBody>
          <a:bodyPr wrap="square" lIns="0" tIns="0" rIns="0" bIns="0" rtlCol="0" anchor="ctr"/>
          <a:lstStyle/>
          <a:p>
            <a:pPr marL="0" indent="0" algn="r">
              <a:buNone/>
            </a:pPr>
            <a:fld id="{50802D77-31A1-49E2-9F1F-188849C45592}" type="slidenum">
              <a:rPr lang="en-US" sz="850">
                <a:solidFill>
                  <a:srgbClr val="64748B"/>
                </a:solidFill>
                <a:latin typeface="Calibri" pitchFamily="34" charset="0"/>
                <a:ea typeface="Calibri" pitchFamily="34" charset="-122"/>
                <a:cs typeface="Calibri" pitchFamily="34" charset="-120"/>
              </a:rPr>
              <a:t>22</a:t>
            </a:fld>
            <a:endParaRPr lang="en-US" sz="850"/>
          </a:p>
        </p:txBody>
      </p:sp>
      <p:sp>
        <p:nvSpPr>
          <p:cNvPr id="29" name="Text Source"/>
          <p:cNvSpPr/>
          <p:nvPr/>
        </p:nvSpPr>
        <p:spPr>
          <a:xfrm>
            <a:off x="6053328" y="4548000"/>
            <a:ext cx="2377440" cy="135000"/>
          </a:xfrm>
          <a:prstGeom prst="rect">
            <a:avLst/>
          </a:prstGeom>
          <a:noFill/>
          <a:ln/>
        </p:spPr>
        <p:txBody>
          <a:bodyPr wrap="square" lIns="0" tIns="0" rIns="0" bIns="0" rtlCol="0" anchor="ctr"/>
          <a:lstStyle/>
          <a:p>
            <a:pPr marL="0" indent="0">
              <a:buNone/>
            </a:pPr>
            <a:r>
              <a:rPr lang="en-US" sz="750" i="1">
                <a:solidFill>
                  <a:srgbClr val="9FB2C0"/>
                </a:solidFill>
                <a:latin typeface="Calibri" pitchFamily="34" charset="0"/>
                <a:ea typeface="Calibri" pitchFamily="34" charset="-122"/>
                <a:cs typeface="Calibri" pitchFamily="34" charset="-120"/>
              </a:rPr>
              <a:t>Source: Mark et al., UC Irvine.</a:t>
            </a:r>
            <a:endParaRPr lang="en-US" sz="75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6">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THE SLOW SLIDE</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How Boundaries Quietly Erode</a:t>
            </a:r>
            <a:endParaRPr lang="en-US" sz="3000"/>
          </a:p>
        </p:txBody>
      </p:sp>
      <p:sp>
        <p:nvSpPr>
          <p:cNvPr id="4" name="Text 2"/>
          <p:cNvSpPr/>
          <p:nvPr/>
        </p:nvSpPr>
        <p:spPr>
          <a:xfrm>
            <a:off x="457200" y="1481328"/>
            <a:ext cx="8229600" cy="548640"/>
          </a:xfrm>
          <a:prstGeom prst="rect">
            <a:avLst/>
          </a:prstGeom>
          <a:noFill/>
          <a:ln/>
        </p:spPr>
        <p:txBody>
          <a:bodyPr wrap="square" lIns="0" tIns="0" rIns="0" bIns="0" rtlCol="0" anchor="t"/>
          <a:lstStyle/>
          <a:p>
            <a:pPr marL="0" indent="0">
              <a:buNone/>
            </a:pPr>
            <a:r>
              <a:rPr lang="en-US" sz="1350" i="1">
                <a:solidFill>
                  <a:srgbClr val="334155"/>
                </a:solidFill>
                <a:latin typeface="Calibri" pitchFamily="34" charset="0"/>
                <a:ea typeface="Calibri" pitchFamily="34" charset="-122"/>
                <a:cs typeface="Calibri" pitchFamily="34" charset="-120"/>
              </a:rPr>
              <a:t>“Boundary creep” rarely happens in one decision. It accumulates — a late-night text here, an unbilled emotional call there — until availability becomes an unspoken expectation.</a:t>
            </a:r>
            <a:endParaRPr lang="en-US" sz="1350"/>
          </a:p>
        </p:txBody>
      </p:sp>
      <p:sp>
        <p:nvSpPr>
          <p:cNvPr id="5" name="Shape 3"/>
          <p:cNvSpPr/>
          <p:nvPr/>
        </p:nvSpPr>
        <p:spPr>
          <a:xfrm>
            <a:off x="457200" y="2194560"/>
            <a:ext cx="4041648" cy="111556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6" name="Shape 4"/>
          <p:cNvSpPr/>
          <p:nvPr/>
        </p:nvSpPr>
        <p:spPr>
          <a:xfrm>
            <a:off x="658368" y="2468880"/>
            <a:ext cx="566928" cy="566928"/>
          </a:xfrm>
          <a:prstGeom prst="ellipse">
            <a:avLst/>
          </a:prstGeom>
          <a:solidFill>
            <a:srgbClr val="CCFBF1"/>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785927" y="2596439"/>
            <a:ext cx="311810" cy="311810"/>
          </a:xfrm>
          <a:prstGeom prst="rect">
            <a:avLst/>
          </a:prstGeom>
        </p:spPr>
      </p:pic>
      <p:sp>
        <p:nvSpPr>
          <p:cNvPr id="8" name="Text 5"/>
          <p:cNvSpPr/>
          <p:nvPr/>
        </p:nvSpPr>
        <p:spPr>
          <a:xfrm>
            <a:off x="1371600" y="2377440"/>
            <a:ext cx="2944368" cy="41148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Answering routine messages at all hours</a:t>
            </a:r>
            <a:endParaRPr lang="en-US" sz="1300"/>
          </a:p>
        </p:txBody>
      </p:sp>
      <p:sp>
        <p:nvSpPr>
          <p:cNvPr id="9" name="Text 6"/>
          <p:cNvSpPr/>
          <p:nvPr/>
        </p:nvSpPr>
        <p:spPr>
          <a:xfrm>
            <a:off x="1371600" y="2798064"/>
            <a:ext cx="2944368" cy="457200"/>
          </a:xfrm>
          <a:prstGeom prst="rect">
            <a:avLst/>
          </a:prstGeom>
          <a:noFill/>
          <a:ln/>
        </p:spPr>
        <p:txBody>
          <a:bodyPr wrap="square" lIns="0" tIns="0" rIns="0" bIns="0" rtlCol="0" anchor="t"/>
          <a:lstStyle/>
          <a:p>
            <a:pPr marL="0" indent="0">
              <a:lnSpc>
                <a:spcPct val="102000"/>
              </a:lnSpc>
              <a:buNone/>
            </a:pPr>
            <a:r>
              <a:rPr lang="en-US" sz="1050">
                <a:solidFill>
                  <a:srgbClr val="64748B"/>
                </a:solidFill>
                <a:latin typeface="Calibri" pitchFamily="34" charset="0"/>
                <a:ea typeface="Calibri" pitchFamily="34" charset="-122"/>
                <a:cs typeface="Calibri" pitchFamily="34" charset="-120"/>
              </a:rPr>
              <a:t>Conversations that could wait until 9–5 migrate into evenings and weekends.</a:t>
            </a:r>
            <a:endParaRPr lang="en-US" sz="1050"/>
          </a:p>
        </p:txBody>
      </p:sp>
      <p:sp>
        <p:nvSpPr>
          <p:cNvPr id="10" name="Shape 7"/>
          <p:cNvSpPr/>
          <p:nvPr/>
        </p:nvSpPr>
        <p:spPr>
          <a:xfrm>
            <a:off x="4645152" y="2194560"/>
            <a:ext cx="4041648" cy="111556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1" name="Shape 8"/>
          <p:cNvSpPr/>
          <p:nvPr/>
        </p:nvSpPr>
        <p:spPr>
          <a:xfrm>
            <a:off x="4846320" y="2468880"/>
            <a:ext cx="566928" cy="566928"/>
          </a:xfrm>
          <a:prstGeom prst="ellipse">
            <a:avLst/>
          </a:prstGeom>
          <a:solidFill>
            <a:srgbClr val="CCFBF1"/>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4973879" y="2596439"/>
            <a:ext cx="311810" cy="311810"/>
          </a:xfrm>
          <a:prstGeom prst="rect">
            <a:avLst/>
          </a:prstGeom>
        </p:spPr>
      </p:pic>
      <p:sp>
        <p:nvSpPr>
          <p:cNvPr id="13" name="Text 9"/>
          <p:cNvSpPr/>
          <p:nvPr/>
        </p:nvSpPr>
        <p:spPr>
          <a:xfrm>
            <a:off x="5559552" y="2377440"/>
            <a:ext cx="2944368" cy="41148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Responding instantly, every time</a:t>
            </a:r>
            <a:endParaRPr lang="en-US" sz="1300"/>
          </a:p>
        </p:txBody>
      </p:sp>
      <p:sp>
        <p:nvSpPr>
          <p:cNvPr id="14" name="Text 10"/>
          <p:cNvSpPr/>
          <p:nvPr/>
        </p:nvSpPr>
        <p:spPr>
          <a:xfrm>
            <a:off x="5559552" y="2798064"/>
            <a:ext cx="2944368" cy="457200"/>
          </a:xfrm>
          <a:prstGeom prst="rect">
            <a:avLst/>
          </a:prstGeom>
          <a:noFill/>
          <a:ln/>
        </p:spPr>
        <p:txBody>
          <a:bodyPr wrap="square" lIns="0" tIns="0" rIns="0" bIns="0" rtlCol="0" anchor="t"/>
          <a:lstStyle/>
          <a:p>
            <a:pPr marL="0" indent="0">
              <a:lnSpc>
                <a:spcPct val="102000"/>
              </a:lnSpc>
              <a:buNone/>
            </a:pPr>
            <a:r>
              <a:rPr lang="en-US" sz="1050">
                <a:solidFill>
                  <a:srgbClr val="64748B"/>
                </a:solidFill>
                <a:latin typeface="Calibri" pitchFamily="34" charset="0"/>
                <a:ea typeface="Calibri" pitchFamily="34" charset="-122"/>
                <a:cs typeface="Calibri" pitchFamily="34" charset="-120"/>
              </a:rPr>
              <a:t>Clients learn to expect an immediate reply, then treat it as the standard.</a:t>
            </a:r>
            <a:endParaRPr lang="en-US" sz="1050"/>
          </a:p>
        </p:txBody>
      </p:sp>
      <p:sp>
        <p:nvSpPr>
          <p:cNvPr id="15" name="Shape 11"/>
          <p:cNvSpPr/>
          <p:nvPr/>
        </p:nvSpPr>
        <p:spPr>
          <a:xfrm>
            <a:off x="457200" y="3438144"/>
            <a:ext cx="4041648" cy="111556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6" name="Shape 12"/>
          <p:cNvSpPr/>
          <p:nvPr/>
        </p:nvSpPr>
        <p:spPr>
          <a:xfrm>
            <a:off x="658368" y="3712464"/>
            <a:ext cx="566928" cy="566928"/>
          </a:xfrm>
          <a:prstGeom prst="ellipse">
            <a:avLst/>
          </a:prstGeom>
          <a:solidFill>
            <a:srgbClr val="CCFBF1"/>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785927" y="3840023"/>
            <a:ext cx="311810" cy="311810"/>
          </a:xfrm>
          <a:prstGeom prst="rect">
            <a:avLst/>
          </a:prstGeom>
        </p:spPr>
      </p:pic>
      <p:sp>
        <p:nvSpPr>
          <p:cNvPr id="18" name="Text 13"/>
          <p:cNvSpPr/>
          <p:nvPr/>
        </p:nvSpPr>
        <p:spPr>
          <a:xfrm>
            <a:off x="1371600" y="3621024"/>
            <a:ext cx="2944368" cy="41148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Over-identifying with the client</a:t>
            </a:r>
            <a:endParaRPr lang="en-US" sz="1300"/>
          </a:p>
        </p:txBody>
      </p:sp>
      <p:sp>
        <p:nvSpPr>
          <p:cNvPr id="19" name="Text 14"/>
          <p:cNvSpPr/>
          <p:nvPr/>
        </p:nvSpPr>
        <p:spPr>
          <a:xfrm>
            <a:off x="1371600" y="4041648"/>
            <a:ext cx="2944368" cy="457200"/>
          </a:xfrm>
          <a:prstGeom prst="rect">
            <a:avLst/>
          </a:prstGeom>
          <a:noFill/>
          <a:ln/>
        </p:spPr>
        <p:txBody>
          <a:bodyPr wrap="square" lIns="0" tIns="0" rIns="0" bIns="0" rtlCol="0" anchor="t"/>
          <a:lstStyle/>
          <a:p>
            <a:pPr marL="0" indent="0">
              <a:lnSpc>
                <a:spcPct val="102000"/>
              </a:lnSpc>
              <a:buNone/>
            </a:pPr>
            <a:r>
              <a:rPr lang="en-US" sz="1050">
                <a:solidFill>
                  <a:srgbClr val="64748B"/>
                </a:solidFill>
                <a:latin typeface="Calibri" pitchFamily="34" charset="0"/>
                <a:ea typeface="Calibri" pitchFamily="34" charset="-122"/>
                <a:cs typeface="Calibri" pitchFamily="34" charset="-120"/>
              </a:rPr>
              <a:t>Emotional over-investment and compassion fatigue blur the professional line.</a:t>
            </a:r>
            <a:endParaRPr lang="en-US" sz="1050"/>
          </a:p>
        </p:txBody>
      </p:sp>
      <p:sp>
        <p:nvSpPr>
          <p:cNvPr id="20" name="Shape 15"/>
          <p:cNvSpPr/>
          <p:nvPr/>
        </p:nvSpPr>
        <p:spPr>
          <a:xfrm>
            <a:off x="4645152" y="3438144"/>
            <a:ext cx="4041648" cy="111556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1" name="Shape 16"/>
          <p:cNvSpPr/>
          <p:nvPr/>
        </p:nvSpPr>
        <p:spPr>
          <a:xfrm>
            <a:off x="4846320" y="3712464"/>
            <a:ext cx="566928" cy="566928"/>
          </a:xfrm>
          <a:prstGeom prst="ellipse">
            <a:avLst/>
          </a:prstGeom>
          <a:solidFill>
            <a:srgbClr val="CCFBF1"/>
          </a:solidFill>
          <a:ln/>
        </p:spPr>
        <p:txBody>
          <a:bodyPr/>
          <a:lstStyle/>
          <a:p>
            <a:endParaRPr lang="en-US"/>
          </a:p>
        </p:txBody>
      </p:sp>
      <p:pic>
        <p:nvPicPr>
          <p:cNvPr id="22" name="Image 3" descr="preencoded.png"/>
          <p:cNvPicPr>
            <a:picLocks noChangeAspect="1"/>
          </p:cNvPicPr>
          <p:nvPr/>
        </p:nvPicPr>
        <p:blipFill>
          <a:blip r:embed="rId6"/>
          <a:stretch>
            <a:fillRect/>
          </a:stretch>
        </p:blipFill>
        <p:spPr>
          <a:xfrm>
            <a:off x="4973879" y="3840023"/>
            <a:ext cx="311810" cy="311810"/>
          </a:xfrm>
          <a:prstGeom prst="rect">
            <a:avLst/>
          </a:prstGeom>
        </p:spPr>
      </p:pic>
      <p:sp>
        <p:nvSpPr>
          <p:cNvPr id="23" name="Text 17"/>
          <p:cNvSpPr/>
          <p:nvPr/>
        </p:nvSpPr>
        <p:spPr>
          <a:xfrm>
            <a:off x="5559552" y="3621024"/>
            <a:ext cx="2944368" cy="411480"/>
          </a:xfrm>
          <a:prstGeom prst="rect">
            <a:avLst/>
          </a:prstGeom>
          <a:noFill/>
          <a:ln/>
        </p:spPr>
        <p:txBody>
          <a:bodyPr wrap="square" lIns="0" tIns="0" rIns="0" bIns="0" rtlCol="0" anchor="t"/>
          <a:lstStyle/>
          <a:p>
            <a:pPr marL="0" indent="0">
              <a:buNone/>
            </a:pPr>
            <a:r>
              <a:rPr lang="en-US" sz="1300" b="1">
                <a:solidFill>
                  <a:srgbClr val="16212E"/>
                </a:solidFill>
                <a:latin typeface="Trebuchet MS" pitchFamily="34" charset="0"/>
                <a:ea typeface="Trebuchet MS" pitchFamily="34" charset="-122"/>
                <a:cs typeface="Trebuchet MS" pitchFamily="34" charset="-120"/>
              </a:rPr>
              <a:t>Work that goes unbilled — and unbounded</a:t>
            </a:r>
            <a:endParaRPr lang="en-US" sz="1300"/>
          </a:p>
        </p:txBody>
      </p:sp>
      <p:sp>
        <p:nvSpPr>
          <p:cNvPr id="24" name="Text 18"/>
          <p:cNvSpPr/>
          <p:nvPr/>
        </p:nvSpPr>
        <p:spPr>
          <a:xfrm>
            <a:off x="5559552" y="4041648"/>
            <a:ext cx="2944368" cy="457200"/>
          </a:xfrm>
          <a:prstGeom prst="rect">
            <a:avLst/>
          </a:prstGeom>
          <a:noFill/>
          <a:ln/>
        </p:spPr>
        <p:txBody>
          <a:bodyPr wrap="square" lIns="0" tIns="0" rIns="0" bIns="0" rtlCol="0" anchor="t"/>
          <a:lstStyle/>
          <a:p>
            <a:pPr marL="0" indent="0">
              <a:lnSpc>
                <a:spcPct val="102000"/>
              </a:lnSpc>
              <a:buNone/>
            </a:pPr>
            <a:r>
              <a:rPr lang="en-US" sz="1050">
                <a:solidFill>
                  <a:srgbClr val="64748B"/>
                </a:solidFill>
                <a:latin typeface="Calibri" pitchFamily="34" charset="0"/>
                <a:ea typeface="Calibri" pitchFamily="34" charset="-122"/>
                <a:cs typeface="Calibri" pitchFamily="34" charset="-120"/>
              </a:rPr>
              <a:t>Off-hours availability becomes invisible labor that fuels resentment and burnout.</a:t>
            </a:r>
            <a:endParaRPr lang="en-US" sz="1050"/>
          </a:p>
        </p:txBody>
      </p:sp>
      <p:sp>
        <p:nvSpPr>
          <p:cNvPr id="25" name="Text 19"/>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6" name="Text 20"/>
          <p:cNvSpPr/>
          <p:nvPr/>
        </p:nvSpPr>
        <p:spPr>
          <a:xfrm>
            <a:off x="8229600" y="4828032"/>
            <a:ext cx="457200" cy="274320"/>
          </a:xfrm>
          <a:prstGeom prst="rect">
            <a:avLst/>
          </a:prstGeom>
          <a:noFill/>
          <a:ln/>
        </p:spPr>
        <p:txBody>
          <a:bodyPr wrap="square" lIns="0" tIns="0" rIns="0" bIns="0" rtlCol="0" anchor="ctr"/>
          <a:lstStyle/>
          <a:p>
            <a:pPr marL="0" indent="0" algn="r">
              <a:buNone/>
            </a:pPr>
            <a:fld id="{F3DAB989-EEC5-4B7D-8111-55F2A07ADA4E}" type="slidenum">
              <a:rPr lang="en-US" sz="850">
                <a:solidFill>
                  <a:srgbClr val="64748B"/>
                </a:solidFill>
                <a:latin typeface="Calibri" pitchFamily="34" charset="0"/>
                <a:ea typeface="Calibri" pitchFamily="34" charset="-122"/>
                <a:cs typeface="Calibri" pitchFamily="34" charset="-120"/>
              </a:rPr>
              <a:t>23</a:t>
            </a:fld>
            <a:endParaRPr lang="en-US" sz="85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7">
    <p:bg>
      <p:bgPr>
        <a:solidFill>
          <a:srgbClr val="16212E"/>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14B8A6"/>
          </a:solidFill>
          <a:ln/>
        </p:spPr>
        <p:txBody>
          <a:bodyPr/>
          <a:lstStyle/>
          <a:p>
            <a:endParaRPr lang="en-US"/>
          </a:p>
        </p:txBody>
      </p:sp>
      <p:sp>
        <p:nvSpPr>
          <p:cNvPr id="3" name="Text 1"/>
          <p:cNvSpPr/>
          <p:nvPr/>
        </p:nvSpPr>
        <p:spPr>
          <a:xfrm>
            <a:off x="731520" y="502920"/>
            <a:ext cx="7772400" cy="320040"/>
          </a:xfrm>
          <a:prstGeom prst="rect">
            <a:avLst/>
          </a:prstGeom>
          <a:noFill/>
          <a:ln/>
        </p:spPr>
        <p:txBody>
          <a:bodyPr wrap="square" lIns="0" tIns="0" rIns="0" bIns="0" rtlCol="0" anchor="ctr"/>
          <a:lstStyle/>
          <a:p>
            <a:pPr marL="0" indent="0">
              <a:buNone/>
            </a:pPr>
            <a:r>
              <a:rPr lang="en-US" sz="1200" b="1" kern="0" spc="300">
                <a:solidFill>
                  <a:srgbClr val="5EEAD4"/>
                </a:solidFill>
                <a:latin typeface="Trebuchet MS" pitchFamily="34" charset="0"/>
                <a:ea typeface="Trebuchet MS" pitchFamily="34" charset="-122"/>
                <a:cs typeface="Trebuchet MS" pitchFamily="34" charset="-120"/>
              </a:rPr>
              <a:t>THE ETHICS CONNECTION</a:t>
            </a:r>
            <a:endParaRPr lang="en-US" sz="1200"/>
          </a:p>
        </p:txBody>
      </p:sp>
      <p:sp>
        <p:nvSpPr>
          <p:cNvPr id="4" name="Text 2"/>
          <p:cNvSpPr/>
          <p:nvPr/>
        </p:nvSpPr>
        <p:spPr>
          <a:xfrm>
            <a:off x="731520" y="914400"/>
            <a:ext cx="7772400" cy="914400"/>
          </a:xfrm>
          <a:prstGeom prst="rect">
            <a:avLst/>
          </a:prstGeom>
          <a:noFill/>
          <a:ln/>
        </p:spPr>
        <p:txBody>
          <a:bodyPr wrap="square" lIns="0" tIns="0" rIns="0" bIns="0" rtlCol="0" anchor="t"/>
          <a:lstStyle/>
          <a:p>
            <a:pPr marL="0" indent="0">
              <a:buNone/>
            </a:pPr>
            <a:r>
              <a:rPr lang="en-US" sz="2600" b="1">
                <a:solidFill>
                  <a:srgbClr val="FFFFFF"/>
                </a:solidFill>
                <a:latin typeface="Trebuchet MS" pitchFamily="34" charset="0"/>
                <a:ea typeface="Trebuchet MS" pitchFamily="34" charset="-122"/>
                <a:cs typeface="Trebuchet MS" pitchFamily="34" charset="-120"/>
              </a:rPr>
              <a:t>Wellness is not separate from ethical lawyering — it is essential to it</a:t>
            </a:r>
            <a:endParaRPr lang="en-US" sz="2600"/>
          </a:p>
        </p:txBody>
      </p:sp>
      <p:sp>
        <p:nvSpPr>
          <p:cNvPr id="5" name="Shape 3"/>
          <p:cNvSpPr/>
          <p:nvPr/>
        </p:nvSpPr>
        <p:spPr>
          <a:xfrm>
            <a:off x="731520" y="1965960"/>
            <a:ext cx="2615184" cy="2286000"/>
          </a:xfrm>
          <a:prstGeom prst="rect">
            <a:avLst/>
          </a:prstGeom>
          <a:solidFill>
            <a:srgbClr val="20303F"/>
          </a:solidFill>
          <a:ln/>
        </p:spPr>
        <p:txBody>
          <a:bodyPr/>
          <a:lstStyle/>
          <a:p>
            <a:endParaRPr lang="en-US"/>
          </a:p>
        </p:txBody>
      </p:sp>
      <p:sp>
        <p:nvSpPr>
          <p:cNvPr id="6" name="Shape 4"/>
          <p:cNvSpPr/>
          <p:nvPr/>
        </p:nvSpPr>
        <p:spPr>
          <a:xfrm>
            <a:off x="731520" y="1965960"/>
            <a:ext cx="2615184" cy="64008"/>
          </a:xfrm>
          <a:prstGeom prst="rect">
            <a:avLst/>
          </a:prstGeom>
          <a:solidFill>
            <a:srgbClr val="14B8A6"/>
          </a:solidFill>
          <a:ln/>
        </p:spPr>
        <p:txBody>
          <a:bodyPr/>
          <a:lstStyle/>
          <a:p>
            <a:endParaRPr lang="en-US"/>
          </a:p>
        </p:txBody>
      </p:sp>
      <p:sp>
        <p:nvSpPr>
          <p:cNvPr id="7" name="Shape 5"/>
          <p:cNvSpPr/>
          <p:nvPr/>
        </p:nvSpPr>
        <p:spPr>
          <a:xfrm>
            <a:off x="960120" y="2221992"/>
            <a:ext cx="603504" cy="603504"/>
          </a:xfrm>
          <a:prstGeom prst="ellipse">
            <a:avLst/>
          </a:prstGeom>
          <a:solidFill>
            <a:srgbClr val="16212E"/>
          </a:solidFill>
          <a:ln/>
        </p:spPr>
        <p:txBody>
          <a:bodyPr/>
          <a:lstStyle/>
          <a:p>
            <a:endParaRPr lang="en-US"/>
          </a:p>
        </p:txBody>
      </p:sp>
      <p:pic>
        <p:nvPicPr>
          <p:cNvPr id="8" name="Image 0" descr="preencoded.png"/>
          <p:cNvPicPr>
            <a:picLocks noChangeAspect="1"/>
          </p:cNvPicPr>
          <p:nvPr/>
        </p:nvPicPr>
        <p:blipFill>
          <a:blip r:embed="rId3"/>
          <a:stretch>
            <a:fillRect/>
          </a:stretch>
        </p:blipFill>
        <p:spPr>
          <a:xfrm>
            <a:off x="1095908" y="2357780"/>
            <a:ext cx="331927" cy="331927"/>
          </a:xfrm>
          <a:prstGeom prst="rect">
            <a:avLst/>
          </a:prstGeom>
        </p:spPr>
      </p:pic>
      <p:sp>
        <p:nvSpPr>
          <p:cNvPr id="9" name="Text 6"/>
          <p:cNvSpPr/>
          <p:nvPr/>
        </p:nvSpPr>
        <p:spPr>
          <a:xfrm>
            <a:off x="960120" y="2926080"/>
            <a:ext cx="2157984" cy="502920"/>
          </a:xfrm>
          <a:prstGeom prst="rect">
            <a:avLst/>
          </a:prstGeom>
          <a:noFill/>
          <a:ln/>
        </p:spPr>
        <p:txBody>
          <a:bodyPr wrap="square" lIns="0" tIns="0" rIns="0" bIns="0" rtlCol="0" anchor="t"/>
          <a:lstStyle/>
          <a:p>
            <a:pPr marL="0" indent="0">
              <a:buNone/>
            </a:pPr>
            <a:r>
              <a:rPr lang="en-US" sz="1400" b="1">
                <a:solidFill>
                  <a:srgbClr val="5EEAD4"/>
                </a:solidFill>
                <a:latin typeface="Trebuchet MS" pitchFamily="34" charset="0"/>
                <a:ea typeface="Trebuchet MS" pitchFamily="34" charset="-122"/>
                <a:cs typeface="Trebuchet MS" pitchFamily="34" charset="-120"/>
              </a:rPr>
              <a:t>Competence — Pa.R.P.C. 1.1</a:t>
            </a:r>
            <a:endParaRPr lang="en-US" sz="1400"/>
          </a:p>
        </p:txBody>
      </p:sp>
      <p:sp>
        <p:nvSpPr>
          <p:cNvPr id="10" name="Text 7"/>
          <p:cNvSpPr/>
          <p:nvPr/>
        </p:nvSpPr>
        <p:spPr>
          <a:xfrm>
            <a:off x="960120" y="3383280"/>
            <a:ext cx="2157984" cy="777240"/>
          </a:xfrm>
          <a:prstGeom prst="rect">
            <a:avLst/>
          </a:prstGeom>
          <a:noFill/>
          <a:ln/>
        </p:spPr>
        <p:txBody>
          <a:bodyPr wrap="square" lIns="0" tIns="0" rIns="0" bIns="0" rtlCol="0" anchor="t"/>
          <a:lstStyle/>
          <a:p>
            <a:pPr marL="0" indent="0">
              <a:lnSpc>
                <a:spcPct val="108000"/>
              </a:lnSpc>
              <a:buNone/>
            </a:pPr>
            <a:r>
              <a:rPr lang="en-US" sz="1150">
                <a:solidFill>
                  <a:srgbClr val="C7D2DC"/>
                </a:solidFill>
                <a:latin typeface="Calibri" pitchFamily="34" charset="0"/>
                <a:ea typeface="Calibri" pitchFamily="34" charset="-122"/>
                <a:cs typeface="Calibri" pitchFamily="34" charset="-120"/>
              </a:rPr>
              <a:t>Exhaustion and digital overload impair the very judgment competent representation requires.</a:t>
            </a:r>
            <a:endParaRPr lang="en-US" sz="1150"/>
          </a:p>
        </p:txBody>
      </p:sp>
      <p:sp>
        <p:nvSpPr>
          <p:cNvPr id="11" name="Shape 8"/>
          <p:cNvSpPr/>
          <p:nvPr/>
        </p:nvSpPr>
        <p:spPr>
          <a:xfrm>
            <a:off x="3547872" y="1965960"/>
            <a:ext cx="2615184" cy="2286000"/>
          </a:xfrm>
          <a:prstGeom prst="rect">
            <a:avLst/>
          </a:prstGeom>
          <a:solidFill>
            <a:srgbClr val="20303F"/>
          </a:solidFill>
          <a:ln/>
        </p:spPr>
        <p:txBody>
          <a:bodyPr/>
          <a:lstStyle/>
          <a:p>
            <a:endParaRPr lang="en-US"/>
          </a:p>
        </p:txBody>
      </p:sp>
      <p:sp>
        <p:nvSpPr>
          <p:cNvPr id="12" name="Shape 9"/>
          <p:cNvSpPr/>
          <p:nvPr/>
        </p:nvSpPr>
        <p:spPr>
          <a:xfrm>
            <a:off x="3547872" y="1965960"/>
            <a:ext cx="2615184" cy="64008"/>
          </a:xfrm>
          <a:prstGeom prst="rect">
            <a:avLst/>
          </a:prstGeom>
          <a:solidFill>
            <a:srgbClr val="14B8A6"/>
          </a:solidFill>
          <a:ln/>
        </p:spPr>
        <p:txBody>
          <a:bodyPr/>
          <a:lstStyle/>
          <a:p>
            <a:endParaRPr lang="en-US"/>
          </a:p>
        </p:txBody>
      </p:sp>
      <p:sp>
        <p:nvSpPr>
          <p:cNvPr id="13" name="Shape 10"/>
          <p:cNvSpPr/>
          <p:nvPr/>
        </p:nvSpPr>
        <p:spPr>
          <a:xfrm>
            <a:off x="3776472" y="2221992"/>
            <a:ext cx="603504" cy="603504"/>
          </a:xfrm>
          <a:prstGeom prst="ellipse">
            <a:avLst/>
          </a:prstGeom>
          <a:solidFill>
            <a:srgbClr val="16212E"/>
          </a:solidFill>
          <a:ln/>
        </p:spPr>
        <p:txBody>
          <a:bodyPr/>
          <a:lstStyle/>
          <a:p>
            <a:endParaRPr lang="en-US"/>
          </a:p>
        </p:txBody>
      </p:sp>
      <p:pic>
        <p:nvPicPr>
          <p:cNvPr id="14" name="Image 1" descr="preencoded.png"/>
          <p:cNvPicPr>
            <a:picLocks noChangeAspect="1"/>
          </p:cNvPicPr>
          <p:nvPr/>
        </p:nvPicPr>
        <p:blipFill>
          <a:blip r:embed="rId4"/>
          <a:stretch>
            <a:fillRect/>
          </a:stretch>
        </p:blipFill>
        <p:spPr>
          <a:xfrm>
            <a:off x="3912260" y="2357780"/>
            <a:ext cx="331927" cy="331927"/>
          </a:xfrm>
          <a:prstGeom prst="rect">
            <a:avLst/>
          </a:prstGeom>
        </p:spPr>
      </p:pic>
      <p:sp>
        <p:nvSpPr>
          <p:cNvPr id="15" name="Text 11"/>
          <p:cNvSpPr/>
          <p:nvPr/>
        </p:nvSpPr>
        <p:spPr>
          <a:xfrm>
            <a:off x="3776472" y="2926080"/>
            <a:ext cx="2157984" cy="502920"/>
          </a:xfrm>
          <a:prstGeom prst="rect">
            <a:avLst/>
          </a:prstGeom>
          <a:noFill/>
          <a:ln/>
        </p:spPr>
        <p:txBody>
          <a:bodyPr wrap="square" lIns="0" tIns="0" rIns="0" bIns="0" rtlCol="0" anchor="t"/>
          <a:lstStyle/>
          <a:p>
            <a:pPr marL="0" indent="0">
              <a:buNone/>
            </a:pPr>
            <a:r>
              <a:rPr lang="en-US" sz="1400" b="1">
                <a:solidFill>
                  <a:srgbClr val="5EEAD4"/>
                </a:solidFill>
                <a:latin typeface="Trebuchet MS" pitchFamily="34" charset="0"/>
                <a:ea typeface="Trebuchet MS" pitchFamily="34" charset="-122"/>
                <a:cs typeface="Trebuchet MS" pitchFamily="34" charset="-120"/>
              </a:rPr>
              <a:t>Diligence — Pa.R.P.C. 1.3</a:t>
            </a:r>
            <a:endParaRPr lang="en-US" sz="1400"/>
          </a:p>
        </p:txBody>
      </p:sp>
      <p:sp>
        <p:nvSpPr>
          <p:cNvPr id="16" name="Text 12"/>
          <p:cNvSpPr/>
          <p:nvPr/>
        </p:nvSpPr>
        <p:spPr>
          <a:xfrm>
            <a:off x="3776472" y="3383280"/>
            <a:ext cx="2157984" cy="777240"/>
          </a:xfrm>
          <a:prstGeom prst="rect">
            <a:avLst/>
          </a:prstGeom>
          <a:noFill/>
          <a:ln/>
        </p:spPr>
        <p:txBody>
          <a:bodyPr wrap="square" lIns="0" tIns="0" rIns="0" bIns="0" rtlCol="0" anchor="t"/>
          <a:lstStyle/>
          <a:p>
            <a:pPr marL="0" indent="0">
              <a:lnSpc>
                <a:spcPct val="108000"/>
              </a:lnSpc>
              <a:buNone/>
            </a:pPr>
            <a:r>
              <a:rPr lang="en-US" sz="1150">
                <a:solidFill>
                  <a:srgbClr val="C7D2DC"/>
                </a:solidFill>
                <a:latin typeface="Calibri" pitchFamily="34" charset="0"/>
                <a:ea typeface="Calibri" pitchFamily="34" charset="-122"/>
                <a:cs typeface="Calibri" pitchFamily="34" charset="-120"/>
              </a:rPr>
              <a:t>Burnout breeds missed deadlines, procrastination, and neglected matters.</a:t>
            </a:r>
            <a:endParaRPr lang="en-US" sz="1150"/>
          </a:p>
        </p:txBody>
      </p:sp>
      <p:sp>
        <p:nvSpPr>
          <p:cNvPr id="17" name="Shape 13"/>
          <p:cNvSpPr/>
          <p:nvPr/>
        </p:nvSpPr>
        <p:spPr>
          <a:xfrm>
            <a:off x="6364224" y="1965960"/>
            <a:ext cx="2615184" cy="2286000"/>
          </a:xfrm>
          <a:prstGeom prst="rect">
            <a:avLst/>
          </a:prstGeom>
          <a:solidFill>
            <a:srgbClr val="20303F"/>
          </a:solidFill>
          <a:ln/>
        </p:spPr>
        <p:txBody>
          <a:bodyPr/>
          <a:lstStyle/>
          <a:p>
            <a:endParaRPr lang="en-US"/>
          </a:p>
        </p:txBody>
      </p:sp>
      <p:sp>
        <p:nvSpPr>
          <p:cNvPr id="18" name="Shape 14"/>
          <p:cNvSpPr/>
          <p:nvPr/>
        </p:nvSpPr>
        <p:spPr>
          <a:xfrm>
            <a:off x="6364224" y="1965960"/>
            <a:ext cx="2615184" cy="64008"/>
          </a:xfrm>
          <a:prstGeom prst="rect">
            <a:avLst/>
          </a:prstGeom>
          <a:solidFill>
            <a:srgbClr val="14B8A6"/>
          </a:solidFill>
          <a:ln/>
        </p:spPr>
        <p:txBody>
          <a:bodyPr/>
          <a:lstStyle/>
          <a:p>
            <a:endParaRPr lang="en-US"/>
          </a:p>
        </p:txBody>
      </p:sp>
      <p:sp>
        <p:nvSpPr>
          <p:cNvPr id="19" name="Shape 15"/>
          <p:cNvSpPr/>
          <p:nvPr/>
        </p:nvSpPr>
        <p:spPr>
          <a:xfrm>
            <a:off x="6592824" y="2221992"/>
            <a:ext cx="603504" cy="603504"/>
          </a:xfrm>
          <a:prstGeom prst="ellipse">
            <a:avLst/>
          </a:prstGeom>
          <a:solidFill>
            <a:srgbClr val="16212E"/>
          </a:solidFill>
          <a:ln/>
        </p:spPr>
        <p:txBody>
          <a:bodyPr/>
          <a:lstStyle/>
          <a:p>
            <a:endParaRPr lang="en-US"/>
          </a:p>
        </p:txBody>
      </p:sp>
      <p:pic>
        <p:nvPicPr>
          <p:cNvPr id="20" name="Image 2" descr="preencoded.png"/>
          <p:cNvPicPr>
            <a:picLocks noChangeAspect="1"/>
          </p:cNvPicPr>
          <p:nvPr/>
        </p:nvPicPr>
        <p:blipFill>
          <a:blip r:embed="rId5"/>
          <a:stretch>
            <a:fillRect/>
          </a:stretch>
        </p:blipFill>
        <p:spPr>
          <a:xfrm>
            <a:off x="6728612" y="2357780"/>
            <a:ext cx="331927" cy="331927"/>
          </a:xfrm>
          <a:prstGeom prst="rect">
            <a:avLst/>
          </a:prstGeom>
        </p:spPr>
      </p:pic>
      <p:sp>
        <p:nvSpPr>
          <p:cNvPr id="21" name="Text 16"/>
          <p:cNvSpPr/>
          <p:nvPr/>
        </p:nvSpPr>
        <p:spPr>
          <a:xfrm>
            <a:off x="6592824" y="2926080"/>
            <a:ext cx="2157984" cy="502920"/>
          </a:xfrm>
          <a:prstGeom prst="rect">
            <a:avLst/>
          </a:prstGeom>
          <a:noFill/>
          <a:ln/>
        </p:spPr>
        <p:txBody>
          <a:bodyPr wrap="square" lIns="0" tIns="0" rIns="0" bIns="0" rtlCol="0" anchor="t"/>
          <a:lstStyle/>
          <a:p>
            <a:pPr marL="0" indent="0">
              <a:buNone/>
            </a:pPr>
            <a:r>
              <a:rPr lang="en-US" sz="1400" b="1">
                <a:solidFill>
                  <a:srgbClr val="5EEAD4"/>
                </a:solidFill>
                <a:latin typeface="Trebuchet MS" pitchFamily="34" charset="0"/>
                <a:ea typeface="Trebuchet MS" pitchFamily="34" charset="-122"/>
                <a:cs typeface="Trebuchet MS" pitchFamily="34" charset="-120"/>
              </a:rPr>
              <a:t>Impairment &amp; supervision</a:t>
            </a:r>
            <a:endParaRPr lang="en-US" sz="1400"/>
          </a:p>
        </p:txBody>
      </p:sp>
      <p:sp>
        <p:nvSpPr>
          <p:cNvPr id="22" name="Text 17"/>
          <p:cNvSpPr/>
          <p:nvPr/>
        </p:nvSpPr>
        <p:spPr>
          <a:xfrm>
            <a:off x="6592824" y="3383280"/>
            <a:ext cx="2157984" cy="777240"/>
          </a:xfrm>
          <a:prstGeom prst="rect">
            <a:avLst/>
          </a:prstGeom>
          <a:noFill/>
          <a:ln/>
        </p:spPr>
        <p:txBody>
          <a:bodyPr wrap="square" lIns="0" tIns="0" rIns="0" bIns="0" rtlCol="0" anchor="t"/>
          <a:lstStyle/>
          <a:p>
            <a:pPr marL="0" indent="0">
              <a:lnSpc>
                <a:spcPct val="108000"/>
              </a:lnSpc>
              <a:buNone/>
            </a:pPr>
            <a:r>
              <a:rPr lang="en-US" sz="1150">
                <a:solidFill>
                  <a:srgbClr val="C7D2DC"/>
                </a:solidFill>
                <a:latin typeface="Calibri" pitchFamily="34" charset="0"/>
                <a:ea typeface="Calibri" pitchFamily="34" charset="-122"/>
                <a:cs typeface="Calibri" pitchFamily="34" charset="-120"/>
              </a:rPr>
              <a:t>Untreated stress and digital addiction can rise to the level of an ethical impairment.</a:t>
            </a:r>
            <a:endParaRPr lang="en-US" sz="1150"/>
          </a:p>
        </p:txBody>
      </p:sp>
      <p:sp>
        <p:nvSpPr>
          <p:cNvPr id="23" name="Text 18"/>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8AA0B2"/>
                </a:solidFill>
                <a:latin typeface="Calibri" pitchFamily="34" charset="0"/>
                <a:ea typeface="Calibri" pitchFamily="34" charset="-122"/>
                <a:cs typeface="Calibri" pitchFamily="34" charset="-120"/>
              </a:rPr>
              <a:t>Drawing the Line  ·  Client Boundaries in the Digital Age</a:t>
            </a:r>
            <a:endParaRPr lang="en-US" sz="850"/>
          </a:p>
        </p:txBody>
      </p:sp>
      <p:sp>
        <p:nvSpPr>
          <p:cNvPr id="24" name="Text 19"/>
          <p:cNvSpPr/>
          <p:nvPr/>
        </p:nvSpPr>
        <p:spPr>
          <a:xfrm>
            <a:off x="8229600" y="4828032"/>
            <a:ext cx="457200" cy="274320"/>
          </a:xfrm>
          <a:prstGeom prst="rect">
            <a:avLst/>
          </a:prstGeom>
          <a:noFill/>
          <a:ln/>
        </p:spPr>
        <p:txBody>
          <a:bodyPr wrap="square" lIns="0" tIns="0" rIns="0" bIns="0" rtlCol="0" anchor="ctr"/>
          <a:lstStyle/>
          <a:p>
            <a:pPr marL="0" indent="0" algn="r">
              <a:buNone/>
            </a:pPr>
            <a:fld id="{A827036B-40A0-4A16-882E-72BF7F1F02FD}" type="slidenum">
              <a:rPr lang="en-US" sz="850">
                <a:solidFill>
                  <a:srgbClr val="8AA0B2"/>
                </a:solidFill>
                <a:latin typeface="Calibri" pitchFamily="34" charset="0"/>
                <a:ea typeface="Calibri" pitchFamily="34" charset="-122"/>
                <a:cs typeface="Calibri" pitchFamily="34" charset="-120"/>
              </a:rPr>
              <a:t>24</a:t>
            </a:fld>
            <a:endParaRPr lang="en-US" sz="85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8">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WHAT THE RULES ACTUALLY REQUIRE</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“Reasonable” Does Not Mean “Instant”</a:t>
            </a:r>
            <a:endParaRPr lang="en-US" sz="3000"/>
          </a:p>
        </p:txBody>
      </p:sp>
      <p:sp>
        <p:nvSpPr>
          <p:cNvPr id="4" name="Text 2"/>
          <p:cNvSpPr/>
          <p:nvPr/>
        </p:nvSpPr>
        <p:spPr>
          <a:xfrm>
            <a:off x="457200" y="1572768"/>
            <a:ext cx="5029200" cy="1188720"/>
          </a:xfrm>
          <a:prstGeom prst="rect">
            <a:avLst/>
          </a:prstGeom>
          <a:noFill/>
          <a:ln/>
        </p:spPr>
        <p:txBody>
          <a:bodyPr wrap="square" lIns="0" tIns="0" rIns="0" bIns="0" rtlCol="0" anchor="t"/>
          <a:lstStyle/>
          <a:p>
            <a:pPr marL="0" indent="0">
              <a:lnSpc>
                <a:spcPct val="115000"/>
              </a:lnSpc>
              <a:buNone/>
            </a:pPr>
            <a:r>
              <a:rPr lang="en-US" sz="1400">
                <a:solidFill>
                  <a:srgbClr val="334155"/>
                </a:solidFill>
                <a:latin typeface="Calibri" pitchFamily="34" charset="0"/>
                <a:ea typeface="Calibri" pitchFamily="34" charset="-122"/>
                <a:cs typeface="Calibri" pitchFamily="34" charset="-120"/>
              </a:rPr>
              <a:t>Pa.R.P.C. 1.4 requires lawyers to keep clients reasonably informed and to respond promptly to reasonable requests. Nothing in the Rule equates “prompt” with “immediate,” or “reasonable” with “24/7.”</a:t>
            </a:r>
            <a:endParaRPr lang="en-US" sz="1400"/>
          </a:p>
        </p:txBody>
      </p:sp>
      <p:sp>
        <p:nvSpPr>
          <p:cNvPr id="5" name="Text 3"/>
          <p:cNvSpPr/>
          <p:nvPr/>
        </p:nvSpPr>
        <p:spPr>
          <a:xfrm>
            <a:off x="457200" y="2788920"/>
            <a:ext cx="5029200" cy="1005840"/>
          </a:xfrm>
          <a:prstGeom prst="rect">
            <a:avLst/>
          </a:prstGeom>
          <a:noFill/>
          <a:ln/>
        </p:spPr>
        <p:txBody>
          <a:bodyPr wrap="square" lIns="0" tIns="0" rIns="0" bIns="0" rtlCol="0" anchor="t"/>
          <a:lstStyle/>
          <a:p>
            <a:pPr marL="0" indent="0">
              <a:lnSpc>
                <a:spcPct val="115000"/>
              </a:lnSpc>
              <a:buNone/>
            </a:pPr>
            <a:r>
              <a:rPr lang="en-US" sz="1400">
                <a:solidFill>
                  <a:srgbClr val="334155"/>
                </a:solidFill>
                <a:latin typeface="Calibri" pitchFamily="34" charset="0"/>
                <a:ea typeface="Calibri" pitchFamily="34" charset="-122"/>
                <a:cs typeface="Calibri" pitchFamily="34" charset="-120"/>
              </a:rPr>
              <a:t>The comments even contemplate acknowledging a request and advising the client when a fuller response can be expected — a built-in invitation to manage expectations.</a:t>
            </a:r>
            <a:endParaRPr lang="en-US" sz="1400"/>
          </a:p>
        </p:txBody>
      </p:sp>
      <p:sp>
        <p:nvSpPr>
          <p:cNvPr id="6" name="Shape 4"/>
          <p:cNvSpPr/>
          <p:nvPr/>
        </p:nvSpPr>
        <p:spPr>
          <a:xfrm>
            <a:off x="5760720" y="1572768"/>
            <a:ext cx="2926080" cy="132588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7" name="Shape 5"/>
          <p:cNvSpPr/>
          <p:nvPr/>
        </p:nvSpPr>
        <p:spPr>
          <a:xfrm>
            <a:off x="5760720" y="1572768"/>
            <a:ext cx="73152" cy="1325880"/>
          </a:xfrm>
          <a:prstGeom prst="rect">
            <a:avLst/>
          </a:prstGeom>
          <a:solidFill>
            <a:srgbClr val="64748B"/>
          </a:solidFill>
          <a:ln/>
        </p:spPr>
        <p:txBody>
          <a:bodyPr/>
          <a:lstStyle/>
          <a:p>
            <a:endParaRPr lang="en-US"/>
          </a:p>
        </p:txBody>
      </p:sp>
      <p:sp>
        <p:nvSpPr>
          <p:cNvPr id="8" name="Text 6"/>
          <p:cNvSpPr/>
          <p:nvPr/>
        </p:nvSpPr>
        <p:spPr>
          <a:xfrm>
            <a:off x="5989320" y="1737360"/>
            <a:ext cx="2560320" cy="274320"/>
          </a:xfrm>
          <a:prstGeom prst="rect">
            <a:avLst/>
          </a:prstGeom>
          <a:noFill/>
          <a:ln/>
        </p:spPr>
        <p:txBody>
          <a:bodyPr wrap="square" lIns="0" tIns="0" rIns="0" bIns="0" rtlCol="0" anchor="ctr"/>
          <a:lstStyle/>
          <a:p>
            <a:pPr marL="0" indent="0">
              <a:buNone/>
            </a:pPr>
            <a:r>
              <a:rPr lang="en-US" sz="1100" b="1" kern="0" spc="200">
                <a:solidFill>
                  <a:srgbClr val="64748B"/>
                </a:solidFill>
                <a:latin typeface="Trebuchet MS" pitchFamily="34" charset="0"/>
                <a:ea typeface="Trebuchet MS" pitchFamily="34" charset="-122"/>
                <a:cs typeface="Trebuchet MS" pitchFamily="34" charset="-120"/>
              </a:rPr>
              <a:t>THE MYTH</a:t>
            </a:r>
            <a:endParaRPr lang="en-US" sz="1100"/>
          </a:p>
        </p:txBody>
      </p:sp>
      <p:sp>
        <p:nvSpPr>
          <p:cNvPr id="9" name="Text 7"/>
          <p:cNvSpPr/>
          <p:nvPr/>
        </p:nvSpPr>
        <p:spPr>
          <a:xfrm>
            <a:off x="5989320" y="2029968"/>
            <a:ext cx="2560320" cy="777240"/>
          </a:xfrm>
          <a:prstGeom prst="rect">
            <a:avLst/>
          </a:prstGeom>
          <a:noFill/>
          <a:ln/>
        </p:spPr>
        <p:txBody>
          <a:bodyPr wrap="square" lIns="0" tIns="0" rIns="0" bIns="0" rtlCol="0" anchor="t"/>
          <a:lstStyle/>
          <a:p>
            <a:pPr marL="0" indent="0">
              <a:buNone/>
            </a:pPr>
            <a:r>
              <a:rPr lang="en-US" sz="1200" i="1">
                <a:solidFill>
                  <a:srgbClr val="334155"/>
                </a:solidFill>
                <a:latin typeface="Calibri" pitchFamily="34" charset="0"/>
                <a:ea typeface="Calibri" pitchFamily="34" charset="-122"/>
                <a:cs typeface="Calibri" pitchFamily="34" charset="-120"/>
              </a:rPr>
              <a:t>“A good lawyer is always reachable and answers within minutes — day or night.”</a:t>
            </a:r>
            <a:endParaRPr lang="en-US" sz="1200"/>
          </a:p>
        </p:txBody>
      </p:sp>
      <p:sp>
        <p:nvSpPr>
          <p:cNvPr id="10" name="Shape 8"/>
          <p:cNvSpPr/>
          <p:nvPr/>
        </p:nvSpPr>
        <p:spPr>
          <a:xfrm>
            <a:off x="5760720" y="3063240"/>
            <a:ext cx="2926080" cy="1627632"/>
          </a:xfrm>
          <a:prstGeom prst="rect">
            <a:avLst/>
          </a:prstGeom>
          <a:solidFill>
            <a:srgbClr val="16212E"/>
          </a:solidFill>
          <a:ln/>
          <a:effectLst>
            <a:outerShdw blurRad="114300" dist="38100" dir="5400000" algn="bl" rotWithShape="0">
              <a:srgbClr val="16212E">
                <a:alpha val="12000"/>
              </a:srgbClr>
            </a:outerShdw>
          </a:effectLst>
        </p:spPr>
        <p:txBody>
          <a:bodyPr/>
          <a:lstStyle/>
          <a:p>
            <a:endParaRPr lang="en-US"/>
          </a:p>
        </p:txBody>
      </p:sp>
      <p:sp>
        <p:nvSpPr>
          <p:cNvPr id="11" name="Shape 9"/>
          <p:cNvSpPr/>
          <p:nvPr/>
        </p:nvSpPr>
        <p:spPr>
          <a:xfrm>
            <a:off x="5760720" y="3063240"/>
            <a:ext cx="73152" cy="1627632"/>
          </a:xfrm>
          <a:prstGeom prst="rect">
            <a:avLst/>
          </a:prstGeom>
          <a:solidFill>
            <a:srgbClr val="14B8A6"/>
          </a:solidFill>
          <a:ln/>
        </p:spPr>
        <p:txBody>
          <a:bodyPr/>
          <a:lstStyle/>
          <a:p>
            <a:endParaRPr lang="en-US"/>
          </a:p>
        </p:txBody>
      </p:sp>
      <p:sp>
        <p:nvSpPr>
          <p:cNvPr id="12" name="Text 10"/>
          <p:cNvSpPr/>
          <p:nvPr/>
        </p:nvSpPr>
        <p:spPr>
          <a:xfrm>
            <a:off x="5989320" y="3227832"/>
            <a:ext cx="2560320" cy="274320"/>
          </a:xfrm>
          <a:prstGeom prst="rect">
            <a:avLst/>
          </a:prstGeom>
          <a:noFill/>
          <a:ln/>
        </p:spPr>
        <p:txBody>
          <a:bodyPr wrap="square" lIns="0" tIns="0" rIns="0" bIns="0" rtlCol="0" anchor="ctr"/>
          <a:lstStyle/>
          <a:p>
            <a:pPr marL="0" indent="0">
              <a:buNone/>
            </a:pPr>
            <a:r>
              <a:rPr lang="en-US" sz="1100" b="1" kern="0" spc="200">
                <a:solidFill>
                  <a:srgbClr val="5EEAD4"/>
                </a:solidFill>
                <a:latin typeface="Trebuchet MS" pitchFamily="34" charset="0"/>
                <a:ea typeface="Trebuchet MS" pitchFamily="34" charset="-122"/>
                <a:cs typeface="Trebuchet MS" pitchFamily="34" charset="-120"/>
              </a:rPr>
              <a:t>THE RULE</a:t>
            </a:r>
            <a:endParaRPr lang="en-US" sz="1100"/>
          </a:p>
        </p:txBody>
      </p:sp>
      <p:sp>
        <p:nvSpPr>
          <p:cNvPr id="13" name="Text 11"/>
          <p:cNvSpPr/>
          <p:nvPr/>
        </p:nvSpPr>
        <p:spPr>
          <a:xfrm>
            <a:off x="5989320" y="3520440"/>
            <a:ext cx="2560320" cy="1097280"/>
          </a:xfrm>
          <a:prstGeom prst="rect">
            <a:avLst/>
          </a:prstGeom>
          <a:noFill/>
          <a:ln/>
        </p:spPr>
        <p:txBody>
          <a:bodyPr wrap="square" lIns="0" tIns="0" rIns="0" bIns="0" rtlCol="0" anchor="t"/>
          <a:lstStyle/>
          <a:p>
            <a:pPr marL="0" indent="0">
              <a:lnSpc>
                <a:spcPct val="110000"/>
              </a:lnSpc>
              <a:buNone/>
            </a:pPr>
            <a:r>
              <a:rPr lang="en-US" sz="1200">
                <a:solidFill>
                  <a:srgbClr val="D8E0E7"/>
                </a:solidFill>
                <a:latin typeface="Calibri" pitchFamily="34" charset="0"/>
                <a:ea typeface="Calibri" pitchFamily="34" charset="-122"/>
                <a:cs typeface="Calibri" pitchFamily="34" charset="-120"/>
              </a:rPr>
              <a:t>Communicate reasonably, respond promptly, and set clear expectations about how and when you'll be in touch.</a:t>
            </a:r>
            <a:endParaRPr lang="en-US" sz="1200"/>
          </a:p>
        </p:txBody>
      </p:sp>
      <p:sp>
        <p:nvSpPr>
          <p:cNvPr id="14" name="Text 12"/>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15" name="Text 13"/>
          <p:cNvSpPr/>
          <p:nvPr/>
        </p:nvSpPr>
        <p:spPr>
          <a:xfrm>
            <a:off x="8229600" y="4828032"/>
            <a:ext cx="457200" cy="274320"/>
          </a:xfrm>
          <a:prstGeom prst="rect">
            <a:avLst/>
          </a:prstGeom>
          <a:noFill/>
          <a:ln/>
        </p:spPr>
        <p:txBody>
          <a:bodyPr wrap="square" lIns="0" tIns="0" rIns="0" bIns="0" rtlCol="0" anchor="ctr"/>
          <a:lstStyle/>
          <a:p>
            <a:pPr marL="0" indent="0" algn="r">
              <a:buNone/>
            </a:pPr>
            <a:fld id="{31C6E7D5-2403-4C13-8E83-7565D1CD3A17}" type="slidenum">
              <a:rPr lang="en-US" sz="850">
                <a:solidFill>
                  <a:srgbClr val="64748B"/>
                </a:solidFill>
                <a:latin typeface="Calibri" pitchFamily="34" charset="0"/>
                <a:ea typeface="Calibri" pitchFamily="34" charset="-122"/>
                <a:cs typeface="Calibri" pitchFamily="34" charset="-120"/>
              </a:rPr>
              <a:t>25</a:t>
            </a:fld>
            <a:endParaRPr lang="en-US" sz="85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9">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TECHNOLOGY CUTS BOTH WAYS</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The Duty of Technological Competence</a:t>
            </a:r>
            <a:endParaRPr lang="en-US" sz="3000"/>
          </a:p>
        </p:txBody>
      </p:sp>
      <p:sp>
        <p:nvSpPr>
          <p:cNvPr id="4" name="Text 2"/>
          <p:cNvSpPr/>
          <p:nvPr/>
        </p:nvSpPr>
        <p:spPr>
          <a:xfrm>
            <a:off x="457200" y="1517904"/>
            <a:ext cx="8229600" cy="566928"/>
          </a:xfrm>
          <a:prstGeom prst="rect">
            <a:avLst/>
          </a:prstGeom>
          <a:noFill/>
          <a:ln/>
        </p:spPr>
        <p:txBody>
          <a:bodyPr wrap="square" lIns="0" tIns="0" rIns="0" bIns="0" rtlCol="0" anchor="t"/>
          <a:lstStyle/>
          <a:p>
            <a:pPr marL="0" indent="0">
              <a:lnSpc>
                <a:spcPct val="112000"/>
              </a:lnSpc>
              <a:buNone/>
            </a:pPr>
            <a:r>
              <a:rPr lang="en-US" sz="1350">
                <a:solidFill>
                  <a:srgbClr val="334155"/>
                </a:solidFill>
                <a:latin typeface="Calibri" pitchFamily="34" charset="0"/>
                <a:ea typeface="Calibri" pitchFamily="34" charset="-122"/>
                <a:cs typeface="Calibri" pitchFamily="34" charset="-120"/>
              </a:rPr>
              <a:t>Most jurisdictions now read the duty of competence to include the benefits and risks of relevant technology. That duty supports boundaries rather than undermining them.</a:t>
            </a:r>
            <a:endParaRPr lang="en-US" sz="1350"/>
          </a:p>
        </p:txBody>
      </p:sp>
      <p:sp>
        <p:nvSpPr>
          <p:cNvPr id="5" name="Shape 3"/>
          <p:cNvSpPr/>
          <p:nvPr/>
        </p:nvSpPr>
        <p:spPr>
          <a:xfrm>
            <a:off x="457200" y="2212848"/>
            <a:ext cx="2651760" cy="21945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6" name="Shape 4"/>
          <p:cNvSpPr/>
          <p:nvPr/>
        </p:nvSpPr>
        <p:spPr>
          <a:xfrm>
            <a:off x="676656" y="2450592"/>
            <a:ext cx="621792" cy="621792"/>
          </a:xfrm>
          <a:prstGeom prst="ellipse">
            <a:avLst/>
          </a:prstGeom>
          <a:solidFill>
            <a:srgbClr val="CCFBF1"/>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816559" y="2590495"/>
            <a:ext cx="341986" cy="341986"/>
          </a:xfrm>
          <a:prstGeom prst="rect">
            <a:avLst/>
          </a:prstGeom>
        </p:spPr>
      </p:pic>
      <p:sp>
        <p:nvSpPr>
          <p:cNvPr id="8" name="Text 5"/>
          <p:cNvSpPr/>
          <p:nvPr/>
        </p:nvSpPr>
        <p:spPr>
          <a:xfrm>
            <a:off x="676656" y="3163824"/>
            <a:ext cx="2212848" cy="457200"/>
          </a:xfrm>
          <a:prstGeom prst="rect">
            <a:avLst/>
          </a:prstGeom>
          <a:noFill/>
          <a:ln/>
        </p:spPr>
        <p:txBody>
          <a:bodyPr wrap="square" lIns="0" tIns="0" rIns="0" bIns="0" rtlCol="0" anchor="t"/>
          <a:lstStyle/>
          <a:p>
            <a:pPr marL="0" indent="0">
              <a:buNone/>
            </a:pPr>
            <a:r>
              <a:rPr lang="en-US" sz="1400" b="1">
                <a:solidFill>
                  <a:srgbClr val="16212E"/>
                </a:solidFill>
                <a:latin typeface="Trebuchet MS" pitchFamily="34" charset="0"/>
                <a:ea typeface="Trebuchet MS" pitchFamily="34" charset="-122"/>
                <a:cs typeface="Trebuchet MS" pitchFamily="34" charset="-120"/>
              </a:rPr>
              <a:t>Understand the tools</a:t>
            </a:r>
            <a:endParaRPr lang="en-US" sz="1400"/>
          </a:p>
        </p:txBody>
      </p:sp>
      <p:sp>
        <p:nvSpPr>
          <p:cNvPr id="9" name="Text 6"/>
          <p:cNvSpPr/>
          <p:nvPr/>
        </p:nvSpPr>
        <p:spPr>
          <a:xfrm>
            <a:off x="676656" y="3584448"/>
            <a:ext cx="2212848" cy="731520"/>
          </a:xfrm>
          <a:prstGeom prst="rect">
            <a:avLst/>
          </a:prstGeom>
          <a:noFill/>
          <a:ln/>
        </p:spPr>
        <p:txBody>
          <a:bodyPr wrap="square" lIns="0" tIns="0" rIns="0" bIns="0" rtlCol="0" anchor="t"/>
          <a:lstStyle/>
          <a:p>
            <a:pPr marL="0" indent="0">
              <a:lnSpc>
                <a:spcPct val="106000"/>
              </a:lnSpc>
              <a:buNone/>
            </a:pPr>
            <a:r>
              <a:rPr lang="en-US" sz="1150">
                <a:solidFill>
                  <a:srgbClr val="334155"/>
                </a:solidFill>
                <a:latin typeface="Calibri" pitchFamily="34" charset="0"/>
                <a:ea typeface="Calibri" pitchFamily="34" charset="-122"/>
                <a:cs typeface="Calibri" pitchFamily="34" charset="-120"/>
              </a:rPr>
              <a:t>Know how your communication and case-management systems actually work — and where they create noise.</a:t>
            </a:r>
            <a:endParaRPr lang="en-US" sz="1150"/>
          </a:p>
        </p:txBody>
      </p:sp>
      <p:sp>
        <p:nvSpPr>
          <p:cNvPr id="10" name="Shape 7"/>
          <p:cNvSpPr/>
          <p:nvPr/>
        </p:nvSpPr>
        <p:spPr>
          <a:xfrm>
            <a:off x="3273552" y="2212848"/>
            <a:ext cx="2651760" cy="21945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1" name="Shape 8"/>
          <p:cNvSpPr/>
          <p:nvPr/>
        </p:nvSpPr>
        <p:spPr>
          <a:xfrm>
            <a:off x="3493008" y="2450592"/>
            <a:ext cx="621792" cy="621792"/>
          </a:xfrm>
          <a:prstGeom prst="ellipse">
            <a:avLst/>
          </a:prstGeom>
          <a:solidFill>
            <a:srgbClr val="CCFBF1"/>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3632911" y="2590495"/>
            <a:ext cx="341986" cy="341986"/>
          </a:xfrm>
          <a:prstGeom prst="rect">
            <a:avLst/>
          </a:prstGeom>
        </p:spPr>
      </p:pic>
      <p:sp>
        <p:nvSpPr>
          <p:cNvPr id="13" name="Text 9"/>
          <p:cNvSpPr/>
          <p:nvPr/>
        </p:nvSpPr>
        <p:spPr>
          <a:xfrm>
            <a:off x="3493008" y="3163824"/>
            <a:ext cx="2212848" cy="457200"/>
          </a:xfrm>
          <a:prstGeom prst="rect">
            <a:avLst/>
          </a:prstGeom>
          <a:noFill/>
          <a:ln/>
        </p:spPr>
        <p:txBody>
          <a:bodyPr wrap="square" lIns="0" tIns="0" rIns="0" bIns="0" rtlCol="0" anchor="t"/>
          <a:lstStyle/>
          <a:p>
            <a:pPr marL="0" indent="0">
              <a:buNone/>
            </a:pPr>
            <a:r>
              <a:rPr lang="en-US" sz="1400" b="1">
                <a:solidFill>
                  <a:srgbClr val="16212E"/>
                </a:solidFill>
                <a:latin typeface="Trebuchet MS" pitchFamily="34" charset="0"/>
                <a:ea typeface="Trebuchet MS" pitchFamily="34" charset="-122"/>
                <a:cs typeface="Trebuchet MS" pitchFamily="34" charset="-120"/>
              </a:rPr>
              <a:t>Control the channels</a:t>
            </a:r>
            <a:endParaRPr lang="en-US" sz="1400"/>
          </a:p>
        </p:txBody>
      </p:sp>
      <p:sp>
        <p:nvSpPr>
          <p:cNvPr id="14" name="Text 10"/>
          <p:cNvSpPr/>
          <p:nvPr/>
        </p:nvSpPr>
        <p:spPr>
          <a:xfrm>
            <a:off x="3493008" y="3584448"/>
            <a:ext cx="2212848" cy="731520"/>
          </a:xfrm>
          <a:prstGeom prst="rect">
            <a:avLst/>
          </a:prstGeom>
          <a:noFill/>
          <a:ln/>
        </p:spPr>
        <p:txBody>
          <a:bodyPr wrap="square" lIns="0" tIns="0" rIns="0" bIns="0" rtlCol="0" anchor="t"/>
          <a:lstStyle/>
          <a:p>
            <a:pPr marL="0" indent="0">
              <a:lnSpc>
                <a:spcPct val="106000"/>
              </a:lnSpc>
              <a:buNone/>
            </a:pPr>
            <a:r>
              <a:rPr lang="en-US" sz="1150">
                <a:solidFill>
                  <a:srgbClr val="334155"/>
                </a:solidFill>
                <a:latin typeface="Calibri" pitchFamily="34" charset="0"/>
                <a:ea typeface="Calibri" pitchFamily="34" charset="-122"/>
                <a:cs typeface="Calibri" pitchFamily="34" charset="-120"/>
              </a:rPr>
              <a:t>Competence includes configuring notifications, not letting them configure you.</a:t>
            </a:r>
            <a:endParaRPr lang="en-US" sz="1150"/>
          </a:p>
        </p:txBody>
      </p:sp>
      <p:sp>
        <p:nvSpPr>
          <p:cNvPr id="15" name="Shape 11"/>
          <p:cNvSpPr/>
          <p:nvPr/>
        </p:nvSpPr>
        <p:spPr>
          <a:xfrm>
            <a:off x="6089904" y="2212848"/>
            <a:ext cx="2651760" cy="21945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6" name="Shape 12"/>
          <p:cNvSpPr/>
          <p:nvPr/>
        </p:nvSpPr>
        <p:spPr>
          <a:xfrm>
            <a:off x="6309360" y="2450592"/>
            <a:ext cx="621792" cy="621792"/>
          </a:xfrm>
          <a:prstGeom prst="ellipse">
            <a:avLst/>
          </a:prstGeom>
          <a:solidFill>
            <a:srgbClr val="CCFBF1"/>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6449263" y="2590495"/>
            <a:ext cx="341986" cy="341986"/>
          </a:xfrm>
          <a:prstGeom prst="rect">
            <a:avLst/>
          </a:prstGeom>
        </p:spPr>
      </p:pic>
      <p:sp>
        <p:nvSpPr>
          <p:cNvPr id="18" name="Text 13"/>
          <p:cNvSpPr/>
          <p:nvPr/>
        </p:nvSpPr>
        <p:spPr>
          <a:xfrm>
            <a:off x="6309360" y="3163824"/>
            <a:ext cx="2212848" cy="457200"/>
          </a:xfrm>
          <a:prstGeom prst="rect">
            <a:avLst/>
          </a:prstGeom>
          <a:noFill/>
          <a:ln/>
        </p:spPr>
        <p:txBody>
          <a:bodyPr wrap="square" lIns="0" tIns="0" rIns="0" bIns="0" rtlCol="0" anchor="t"/>
          <a:lstStyle/>
          <a:p>
            <a:pPr marL="0" indent="0">
              <a:buNone/>
            </a:pPr>
            <a:r>
              <a:rPr lang="en-US" sz="1400" b="1">
                <a:solidFill>
                  <a:srgbClr val="16212E"/>
                </a:solidFill>
                <a:latin typeface="Trebuchet MS" pitchFamily="34" charset="0"/>
                <a:ea typeface="Trebuchet MS" pitchFamily="34" charset="-122"/>
                <a:cs typeface="Trebuchet MS" pitchFamily="34" charset="-120"/>
              </a:rPr>
              <a:t>Protect confidentiality</a:t>
            </a:r>
            <a:endParaRPr lang="en-US" sz="1400"/>
          </a:p>
        </p:txBody>
      </p:sp>
      <p:sp>
        <p:nvSpPr>
          <p:cNvPr id="19" name="Text 14"/>
          <p:cNvSpPr/>
          <p:nvPr/>
        </p:nvSpPr>
        <p:spPr>
          <a:xfrm>
            <a:off x="6309360" y="3584448"/>
            <a:ext cx="2212848" cy="731520"/>
          </a:xfrm>
          <a:prstGeom prst="rect">
            <a:avLst/>
          </a:prstGeom>
          <a:noFill/>
          <a:ln/>
        </p:spPr>
        <p:txBody>
          <a:bodyPr wrap="square" lIns="0" tIns="0" rIns="0" bIns="0" rtlCol="0" anchor="t"/>
          <a:lstStyle/>
          <a:p>
            <a:pPr marL="0" indent="0">
              <a:lnSpc>
                <a:spcPct val="106000"/>
              </a:lnSpc>
              <a:buNone/>
            </a:pPr>
            <a:r>
              <a:rPr lang="en-US" sz="1150">
                <a:solidFill>
                  <a:srgbClr val="334155"/>
                </a:solidFill>
                <a:latin typeface="Calibri" pitchFamily="34" charset="0"/>
                <a:ea typeface="Calibri" pitchFamily="34" charset="-122"/>
                <a:cs typeface="Calibri" pitchFamily="34" charset="-120"/>
              </a:rPr>
              <a:t>After-hours replies on personal devices and apps raise real privilege and data-security risks.</a:t>
            </a:r>
            <a:endParaRPr lang="en-US" sz="1150"/>
          </a:p>
        </p:txBody>
      </p:sp>
      <p:sp>
        <p:nvSpPr>
          <p:cNvPr id="20" name="Text 15"/>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1" name="Text 16"/>
          <p:cNvSpPr/>
          <p:nvPr/>
        </p:nvSpPr>
        <p:spPr>
          <a:xfrm>
            <a:off x="8229600" y="4828032"/>
            <a:ext cx="457200" cy="274320"/>
          </a:xfrm>
          <a:prstGeom prst="rect">
            <a:avLst/>
          </a:prstGeom>
          <a:noFill/>
          <a:ln/>
        </p:spPr>
        <p:txBody>
          <a:bodyPr wrap="square" lIns="0" tIns="0" rIns="0" bIns="0" rtlCol="0" anchor="ctr"/>
          <a:lstStyle/>
          <a:p>
            <a:pPr marL="0" indent="0" algn="r">
              <a:buNone/>
            </a:pPr>
            <a:fld id="{666D5328-0F01-4695-A19C-531AF7712889}" type="slidenum">
              <a:rPr lang="en-US" sz="850">
                <a:solidFill>
                  <a:srgbClr val="64748B"/>
                </a:solidFill>
                <a:latin typeface="Calibri" pitchFamily="34" charset="0"/>
                <a:ea typeface="Calibri" pitchFamily="34" charset="-122"/>
                <a:cs typeface="Calibri" pitchFamily="34" charset="-120"/>
              </a:rPr>
              <a:t>26</a:t>
            </a:fld>
            <a:endParaRPr lang="en-US" sz="85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0">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START AT THE BEGINNING</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Set Expectations Before They Set You</a:t>
            </a:r>
            <a:endParaRPr lang="en-US" sz="3000"/>
          </a:p>
        </p:txBody>
      </p:sp>
      <p:sp>
        <p:nvSpPr>
          <p:cNvPr id="4" name="Shape 2"/>
          <p:cNvSpPr/>
          <p:nvPr/>
        </p:nvSpPr>
        <p:spPr>
          <a:xfrm>
            <a:off x="457200" y="1591056"/>
            <a:ext cx="4041648" cy="120700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676656" y="1901952"/>
            <a:ext cx="585216" cy="585216"/>
          </a:xfrm>
          <a:prstGeom prst="ellipse">
            <a:avLst/>
          </a:prstGeom>
          <a:solidFill>
            <a:srgbClr val="CCFBF1"/>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808330" y="2033626"/>
            <a:ext cx="321869" cy="321869"/>
          </a:xfrm>
          <a:prstGeom prst="rect">
            <a:avLst/>
          </a:prstGeom>
        </p:spPr>
      </p:pic>
      <p:sp>
        <p:nvSpPr>
          <p:cNvPr id="7" name="Text 4"/>
          <p:cNvSpPr/>
          <p:nvPr/>
        </p:nvSpPr>
        <p:spPr>
          <a:xfrm>
            <a:off x="1408176" y="1810512"/>
            <a:ext cx="2907792" cy="384048"/>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Put it in the engagement letter</a:t>
            </a:r>
            <a:endParaRPr lang="en-US" sz="1350"/>
          </a:p>
        </p:txBody>
      </p:sp>
      <p:sp>
        <p:nvSpPr>
          <p:cNvPr id="8" name="Text 5"/>
          <p:cNvSpPr/>
          <p:nvPr/>
        </p:nvSpPr>
        <p:spPr>
          <a:xfrm>
            <a:off x="1485406" y="2189679"/>
            <a:ext cx="2907792" cy="512064"/>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Spell out communication channels, business hours, and realistic response windows from day one.</a:t>
            </a:r>
            <a:endParaRPr lang="en-US" sz="1100"/>
          </a:p>
        </p:txBody>
      </p:sp>
      <p:sp>
        <p:nvSpPr>
          <p:cNvPr id="9" name="Shape 6"/>
          <p:cNvSpPr/>
          <p:nvPr/>
        </p:nvSpPr>
        <p:spPr>
          <a:xfrm>
            <a:off x="4645152" y="1591056"/>
            <a:ext cx="4041648" cy="120700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0" name="Shape 7"/>
          <p:cNvSpPr/>
          <p:nvPr/>
        </p:nvSpPr>
        <p:spPr>
          <a:xfrm>
            <a:off x="4864608" y="1901952"/>
            <a:ext cx="585216" cy="585216"/>
          </a:xfrm>
          <a:prstGeom prst="ellipse">
            <a:avLst/>
          </a:prstGeom>
          <a:solidFill>
            <a:srgbClr val="CCFBF1"/>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4996282" y="2033626"/>
            <a:ext cx="321869" cy="321869"/>
          </a:xfrm>
          <a:prstGeom prst="rect">
            <a:avLst/>
          </a:prstGeom>
        </p:spPr>
      </p:pic>
      <p:sp>
        <p:nvSpPr>
          <p:cNvPr id="12" name="Text 8"/>
          <p:cNvSpPr/>
          <p:nvPr/>
        </p:nvSpPr>
        <p:spPr>
          <a:xfrm>
            <a:off x="5596128" y="1810512"/>
            <a:ext cx="2907792" cy="384048"/>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Have the conversation</a:t>
            </a:r>
            <a:endParaRPr lang="en-US" sz="1350"/>
          </a:p>
        </p:txBody>
      </p:sp>
      <p:sp>
        <p:nvSpPr>
          <p:cNvPr id="13" name="Text 9"/>
          <p:cNvSpPr/>
          <p:nvPr/>
        </p:nvSpPr>
        <p:spPr>
          <a:xfrm>
            <a:off x="5596128" y="2212848"/>
            <a:ext cx="2907792" cy="512064"/>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Walk new clients through what “urgent” really means and how emergencies are handled.</a:t>
            </a:r>
            <a:endParaRPr lang="en-US" sz="1100"/>
          </a:p>
        </p:txBody>
      </p:sp>
      <p:sp>
        <p:nvSpPr>
          <p:cNvPr id="14" name="Shape 10"/>
          <p:cNvSpPr/>
          <p:nvPr/>
        </p:nvSpPr>
        <p:spPr>
          <a:xfrm>
            <a:off x="457200" y="2944368"/>
            <a:ext cx="4041648" cy="120700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5" name="Shape 11"/>
          <p:cNvSpPr/>
          <p:nvPr/>
        </p:nvSpPr>
        <p:spPr>
          <a:xfrm>
            <a:off x="676656" y="3255264"/>
            <a:ext cx="585216" cy="585216"/>
          </a:xfrm>
          <a:prstGeom prst="ellipse">
            <a:avLst/>
          </a:prstGeom>
          <a:solidFill>
            <a:srgbClr val="CCFBF1"/>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808330" y="3386938"/>
            <a:ext cx="321869" cy="321869"/>
          </a:xfrm>
          <a:prstGeom prst="rect">
            <a:avLst/>
          </a:prstGeom>
        </p:spPr>
      </p:pic>
      <p:sp>
        <p:nvSpPr>
          <p:cNvPr id="17" name="Text 12"/>
          <p:cNvSpPr/>
          <p:nvPr/>
        </p:nvSpPr>
        <p:spPr>
          <a:xfrm>
            <a:off x="1408176" y="3163824"/>
            <a:ext cx="2907792" cy="384048"/>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Designate the channels</a:t>
            </a:r>
            <a:endParaRPr lang="en-US" sz="1350"/>
          </a:p>
        </p:txBody>
      </p:sp>
      <p:sp>
        <p:nvSpPr>
          <p:cNvPr id="18" name="Text 13"/>
          <p:cNvSpPr/>
          <p:nvPr/>
        </p:nvSpPr>
        <p:spPr>
          <a:xfrm>
            <a:off x="1408176" y="3566160"/>
            <a:ext cx="2907792" cy="512064"/>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Route work through firm systems — not personal texts — so communication stays bounded and protected.</a:t>
            </a:r>
            <a:endParaRPr lang="en-US" sz="1100"/>
          </a:p>
        </p:txBody>
      </p:sp>
      <p:sp>
        <p:nvSpPr>
          <p:cNvPr id="19" name="Shape 14"/>
          <p:cNvSpPr/>
          <p:nvPr/>
        </p:nvSpPr>
        <p:spPr>
          <a:xfrm>
            <a:off x="4645152" y="2944368"/>
            <a:ext cx="4041648" cy="1207008"/>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0" name="Shape 15"/>
          <p:cNvSpPr/>
          <p:nvPr/>
        </p:nvSpPr>
        <p:spPr>
          <a:xfrm>
            <a:off x="4864608" y="3255264"/>
            <a:ext cx="585216" cy="585216"/>
          </a:xfrm>
          <a:prstGeom prst="ellipse">
            <a:avLst/>
          </a:prstGeom>
          <a:solidFill>
            <a:srgbClr val="CCFBF1"/>
          </a:solidFill>
          <a:ln/>
        </p:spPr>
        <p:txBody>
          <a:bodyPr/>
          <a:lstStyle/>
          <a:p>
            <a:endParaRPr lang="en-US"/>
          </a:p>
        </p:txBody>
      </p:sp>
      <p:pic>
        <p:nvPicPr>
          <p:cNvPr id="21" name="Image 3" descr="preencoded.png"/>
          <p:cNvPicPr>
            <a:picLocks noChangeAspect="1"/>
          </p:cNvPicPr>
          <p:nvPr/>
        </p:nvPicPr>
        <p:blipFill>
          <a:blip r:embed="rId6"/>
          <a:stretch>
            <a:fillRect/>
          </a:stretch>
        </p:blipFill>
        <p:spPr>
          <a:xfrm>
            <a:off x="4996282" y="3386938"/>
            <a:ext cx="321869" cy="321869"/>
          </a:xfrm>
          <a:prstGeom prst="rect">
            <a:avLst/>
          </a:prstGeom>
        </p:spPr>
      </p:pic>
      <p:sp>
        <p:nvSpPr>
          <p:cNvPr id="22" name="Text 16"/>
          <p:cNvSpPr/>
          <p:nvPr/>
        </p:nvSpPr>
        <p:spPr>
          <a:xfrm>
            <a:off x="5596128" y="3163824"/>
            <a:ext cx="2907792" cy="384048"/>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Define response times</a:t>
            </a:r>
            <a:endParaRPr lang="en-US" sz="1350"/>
          </a:p>
        </p:txBody>
      </p:sp>
      <p:sp>
        <p:nvSpPr>
          <p:cNvPr id="23" name="Text 17"/>
          <p:cNvSpPr/>
          <p:nvPr/>
        </p:nvSpPr>
        <p:spPr>
          <a:xfrm>
            <a:off x="5596128" y="3566160"/>
            <a:ext cx="2907792" cy="512064"/>
          </a:xfrm>
          <a:prstGeom prst="rect">
            <a:avLst/>
          </a:prstGeom>
          <a:noFill/>
          <a:ln/>
        </p:spPr>
        <p:txBody>
          <a:bodyPr wrap="square" lIns="0" tIns="0" rIns="0" bIns="0" rtlCol="0" anchor="t"/>
          <a:lstStyle/>
          <a:p>
            <a:pPr marL="0" indent="0">
              <a:lnSpc>
                <a:spcPct val="103000"/>
              </a:lnSpc>
              <a:buNone/>
            </a:pPr>
            <a:r>
              <a:rPr lang="en-US" sz="1100">
                <a:solidFill>
                  <a:srgbClr val="334155"/>
                </a:solidFill>
                <a:latin typeface="Calibri" pitchFamily="34" charset="0"/>
                <a:ea typeface="Calibri" pitchFamily="34" charset="-122"/>
                <a:cs typeface="Calibri" pitchFamily="34" charset="-120"/>
              </a:rPr>
              <a:t>“Within one business day” is a promise you can keep; “instantly” is not.</a:t>
            </a:r>
            <a:endParaRPr lang="en-US" sz="1100"/>
          </a:p>
        </p:txBody>
      </p:sp>
      <p:sp>
        <p:nvSpPr>
          <p:cNvPr id="24" name="Text 18"/>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5" name="Text 19"/>
          <p:cNvSpPr/>
          <p:nvPr/>
        </p:nvSpPr>
        <p:spPr>
          <a:xfrm>
            <a:off x="8229600" y="4828032"/>
            <a:ext cx="457200" cy="274320"/>
          </a:xfrm>
          <a:prstGeom prst="rect">
            <a:avLst/>
          </a:prstGeom>
          <a:noFill/>
          <a:ln/>
        </p:spPr>
        <p:txBody>
          <a:bodyPr wrap="square" lIns="0" tIns="0" rIns="0" bIns="0" rtlCol="0" anchor="ctr"/>
          <a:lstStyle/>
          <a:p>
            <a:pPr marL="0" indent="0" algn="r">
              <a:buNone/>
            </a:pPr>
            <a:fld id="{1FCC76BF-5E68-45F9-960F-60986C5EDC08}" type="slidenum">
              <a:rPr lang="en-US" sz="850">
                <a:solidFill>
                  <a:srgbClr val="64748B"/>
                </a:solidFill>
                <a:latin typeface="Calibri" pitchFamily="34" charset="0"/>
                <a:ea typeface="Calibri" pitchFamily="34" charset="-122"/>
                <a:cs typeface="Calibri" pitchFamily="34" charset="-120"/>
              </a:rPr>
              <a:t>27</a:t>
            </a:fld>
            <a:endParaRPr lang="en-US" sz="85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1">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DAILY HABITS THAT HOLD THE LINE</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Practical Boundary Strategies</a:t>
            </a:r>
            <a:endParaRPr lang="en-US" sz="3000"/>
          </a:p>
        </p:txBody>
      </p:sp>
      <p:sp>
        <p:nvSpPr>
          <p:cNvPr id="4" name="Shape 2"/>
          <p:cNvSpPr/>
          <p:nvPr/>
        </p:nvSpPr>
        <p:spPr>
          <a:xfrm>
            <a:off x="457200" y="1591056"/>
            <a:ext cx="2688336" cy="13716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658368" y="1792224"/>
            <a:ext cx="548640" cy="548640"/>
          </a:xfrm>
          <a:prstGeom prst="ellipse">
            <a:avLst/>
          </a:prstGeom>
          <a:solidFill>
            <a:srgbClr val="CCFBF1"/>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781812" y="1915668"/>
            <a:ext cx="301752" cy="301752"/>
          </a:xfrm>
          <a:prstGeom prst="rect">
            <a:avLst/>
          </a:prstGeom>
        </p:spPr>
      </p:pic>
      <p:sp>
        <p:nvSpPr>
          <p:cNvPr id="7" name="Text 4"/>
          <p:cNvSpPr/>
          <p:nvPr/>
        </p:nvSpPr>
        <p:spPr>
          <a:xfrm>
            <a:off x="1325880" y="1792224"/>
            <a:ext cx="1636776" cy="548640"/>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Time-block deep work</a:t>
            </a:r>
            <a:endParaRPr lang="en-US" sz="1350"/>
          </a:p>
        </p:txBody>
      </p:sp>
      <p:sp>
        <p:nvSpPr>
          <p:cNvPr id="8" name="Text 5"/>
          <p:cNvSpPr/>
          <p:nvPr/>
        </p:nvSpPr>
        <p:spPr>
          <a:xfrm>
            <a:off x="658368" y="2432304"/>
            <a:ext cx="2286000" cy="457200"/>
          </a:xfrm>
          <a:prstGeom prst="rect">
            <a:avLst/>
          </a:prstGeom>
          <a:noFill/>
          <a:ln/>
        </p:spPr>
        <p:txBody>
          <a:bodyPr wrap="square" lIns="0" tIns="0" rIns="0" bIns="0" rtlCol="0" anchor="t"/>
          <a:lstStyle/>
          <a:p>
            <a:pPr marL="0" indent="0">
              <a:lnSpc>
                <a:spcPct val="102000"/>
              </a:lnSpc>
              <a:buNone/>
            </a:pPr>
            <a:r>
              <a:rPr lang="en-US" sz="1050">
                <a:solidFill>
                  <a:srgbClr val="334155"/>
                </a:solidFill>
                <a:latin typeface="Calibri" pitchFamily="34" charset="0"/>
                <a:ea typeface="Calibri" pitchFamily="34" charset="-122"/>
                <a:cs typeface="Calibri" pitchFamily="34" charset="-120"/>
              </a:rPr>
              <a:t>Protect distraction-free hours for drafting and analysis.</a:t>
            </a:r>
            <a:endParaRPr lang="en-US" sz="1050"/>
          </a:p>
        </p:txBody>
      </p:sp>
      <p:sp>
        <p:nvSpPr>
          <p:cNvPr id="9" name="Shape 6"/>
          <p:cNvSpPr/>
          <p:nvPr/>
        </p:nvSpPr>
        <p:spPr>
          <a:xfrm>
            <a:off x="3264408" y="1591056"/>
            <a:ext cx="2688336" cy="13716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0" name="Shape 7"/>
          <p:cNvSpPr/>
          <p:nvPr/>
        </p:nvSpPr>
        <p:spPr>
          <a:xfrm>
            <a:off x="3465576" y="1792224"/>
            <a:ext cx="548640" cy="548640"/>
          </a:xfrm>
          <a:prstGeom prst="ellipse">
            <a:avLst/>
          </a:prstGeom>
          <a:solidFill>
            <a:srgbClr val="CCFBF1"/>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3589020" y="1915668"/>
            <a:ext cx="301752" cy="301752"/>
          </a:xfrm>
          <a:prstGeom prst="rect">
            <a:avLst/>
          </a:prstGeom>
        </p:spPr>
      </p:pic>
      <p:sp>
        <p:nvSpPr>
          <p:cNvPr id="12" name="Text 8"/>
          <p:cNvSpPr/>
          <p:nvPr/>
        </p:nvSpPr>
        <p:spPr>
          <a:xfrm>
            <a:off x="4133088" y="1792224"/>
            <a:ext cx="1636776" cy="548640"/>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Use auto-responses</a:t>
            </a:r>
            <a:endParaRPr lang="en-US" sz="1350"/>
          </a:p>
        </p:txBody>
      </p:sp>
      <p:sp>
        <p:nvSpPr>
          <p:cNvPr id="13" name="Text 9"/>
          <p:cNvSpPr/>
          <p:nvPr/>
        </p:nvSpPr>
        <p:spPr>
          <a:xfrm>
            <a:off x="3465576" y="2432304"/>
            <a:ext cx="2286000" cy="457200"/>
          </a:xfrm>
          <a:prstGeom prst="rect">
            <a:avLst/>
          </a:prstGeom>
          <a:noFill/>
          <a:ln/>
        </p:spPr>
        <p:txBody>
          <a:bodyPr wrap="square" lIns="0" tIns="0" rIns="0" bIns="0" rtlCol="0" anchor="t"/>
          <a:lstStyle/>
          <a:p>
            <a:pPr marL="0" indent="0">
              <a:lnSpc>
                <a:spcPct val="102000"/>
              </a:lnSpc>
              <a:buNone/>
            </a:pPr>
            <a:r>
              <a:rPr lang="en-US" sz="1050">
                <a:solidFill>
                  <a:srgbClr val="334155"/>
                </a:solidFill>
                <a:latin typeface="Calibri" pitchFamily="34" charset="0"/>
                <a:ea typeface="Calibri" pitchFamily="34" charset="-122"/>
                <a:cs typeface="Calibri" pitchFamily="34" charset="-120"/>
              </a:rPr>
              <a:t>Acknowledge after-hours messages and set the next-response time.</a:t>
            </a:r>
            <a:endParaRPr lang="en-US" sz="1050"/>
          </a:p>
        </p:txBody>
      </p:sp>
      <p:sp>
        <p:nvSpPr>
          <p:cNvPr id="14" name="Shape 10"/>
          <p:cNvSpPr/>
          <p:nvPr/>
        </p:nvSpPr>
        <p:spPr>
          <a:xfrm>
            <a:off x="6071616" y="1591056"/>
            <a:ext cx="2688336" cy="13716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5" name="Shape 11"/>
          <p:cNvSpPr/>
          <p:nvPr/>
        </p:nvSpPr>
        <p:spPr>
          <a:xfrm>
            <a:off x="6272784" y="1792224"/>
            <a:ext cx="548640" cy="548640"/>
          </a:xfrm>
          <a:prstGeom prst="ellipse">
            <a:avLst/>
          </a:prstGeom>
          <a:solidFill>
            <a:srgbClr val="CCFBF1"/>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6396228" y="1915668"/>
            <a:ext cx="301752" cy="301752"/>
          </a:xfrm>
          <a:prstGeom prst="rect">
            <a:avLst/>
          </a:prstGeom>
        </p:spPr>
      </p:pic>
      <p:sp>
        <p:nvSpPr>
          <p:cNvPr id="17" name="Text 12"/>
          <p:cNvSpPr/>
          <p:nvPr/>
        </p:nvSpPr>
        <p:spPr>
          <a:xfrm>
            <a:off x="6940296" y="1792224"/>
            <a:ext cx="1636776" cy="548640"/>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Schedule do-not-disturb</a:t>
            </a:r>
            <a:endParaRPr lang="en-US" sz="1350"/>
          </a:p>
        </p:txBody>
      </p:sp>
      <p:sp>
        <p:nvSpPr>
          <p:cNvPr id="18" name="Text 13"/>
          <p:cNvSpPr/>
          <p:nvPr/>
        </p:nvSpPr>
        <p:spPr>
          <a:xfrm>
            <a:off x="6272784" y="2432304"/>
            <a:ext cx="2286000" cy="457200"/>
          </a:xfrm>
          <a:prstGeom prst="rect">
            <a:avLst/>
          </a:prstGeom>
          <a:noFill/>
          <a:ln/>
        </p:spPr>
        <p:txBody>
          <a:bodyPr wrap="square" lIns="0" tIns="0" rIns="0" bIns="0" rtlCol="0" anchor="t"/>
          <a:lstStyle/>
          <a:p>
            <a:pPr marL="0" indent="0">
              <a:lnSpc>
                <a:spcPct val="102000"/>
              </a:lnSpc>
              <a:buNone/>
            </a:pPr>
            <a:r>
              <a:rPr lang="en-US" sz="1050">
                <a:solidFill>
                  <a:srgbClr val="334155"/>
                </a:solidFill>
                <a:latin typeface="Calibri" pitchFamily="34" charset="0"/>
                <a:ea typeface="Calibri" pitchFamily="34" charset="-122"/>
                <a:cs typeface="Calibri" pitchFamily="34" charset="-120"/>
              </a:rPr>
              <a:t>Silence non-urgent alerts on nights and weekends.</a:t>
            </a:r>
            <a:endParaRPr lang="en-US" sz="1050"/>
          </a:p>
        </p:txBody>
      </p:sp>
      <p:sp>
        <p:nvSpPr>
          <p:cNvPr id="19" name="Shape 14"/>
          <p:cNvSpPr/>
          <p:nvPr/>
        </p:nvSpPr>
        <p:spPr>
          <a:xfrm>
            <a:off x="457200" y="3090672"/>
            <a:ext cx="2688336" cy="13716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0" name="Shape 15"/>
          <p:cNvSpPr/>
          <p:nvPr/>
        </p:nvSpPr>
        <p:spPr>
          <a:xfrm>
            <a:off x="658368" y="3291840"/>
            <a:ext cx="548640" cy="548640"/>
          </a:xfrm>
          <a:prstGeom prst="ellipse">
            <a:avLst/>
          </a:prstGeom>
          <a:solidFill>
            <a:srgbClr val="CCFBF1"/>
          </a:solidFill>
          <a:ln/>
        </p:spPr>
        <p:txBody>
          <a:bodyPr/>
          <a:lstStyle/>
          <a:p>
            <a:endParaRPr lang="en-US"/>
          </a:p>
        </p:txBody>
      </p:sp>
      <p:pic>
        <p:nvPicPr>
          <p:cNvPr id="21" name="Image 3" descr="preencoded.png"/>
          <p:cNvPicPr>
            <a:picLocks noChangeAspect="1"/>
          </p:cNvPicPr>
          <p:nvPr/>
        </p:nvPicPr>
        <p:blipFill>
          <a:blip r:embed="rId6"/>
          <a:stretch>
            <a:fillRect/>
          </a:stretch>
        </p:blipFill>
        <p:spPr>
          <a:xfrm>
            <a:off x="781812" y="3415284"/>
            <a:ext cx="301752" cy="301752"/>
          </a:xfrm>
          <a:prstGeom prst="rect">
            <a:avLst/>
          </a:prstGeom>
        </p:spPr>
      </p:pic>
      <p:sp>
        <p:nvSpPr>
          <p:cNvPr id="22" name="Text 16"/>
          <p:cNvSpPr/>
          <p:nvPr/>
        </p:nvSpPr>
        <p:spPr>
          <a:xfrm>
            <a:off x="1325880" y="3291840"/>
            <a:ext cx="1636776" cy="548640"/>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Tame notifications</a:t>
            </a:r>
            <a:endParaRPr lang="en-US" sz="1350"/>
          </a:p>
        </p:txBody>
      </p:sp>
      <p:sp>
        <p:nvSpPr>
          <p:cNvPr id="23" name="Text 17"/>
          <p:cNvSpPr/>
          <p:nvPr/>
        </p:nvSpPr>
        <p:spPr>
          <a:xfrm>
            <a:off x="658368" y="3931920"/>
            <a:ext cx="2286000" cy="457200"/>
          </a:xfrm>
          <a:prstGeom prst="rect">
            <a:avLst/>
          </a:prstGeom>
          <a:noFill/>
          <a:ln/>
        </p:spPr>
        <p:txBody>
          <a:bodyPr wrap="square" lIns="0" tIns="0" rIns="0" bIns="0" rtlCol="0" anchor="t"/>
          <a:lstStyle/>
          <a:p>
            <a:pPr marL="0" indent="0">
              <a:lnSpc>
                <a:spcPct val="102000"/>
              </a:lnSpc>
              <a:buNone/>
            </a:pPr>
            <a:r>
              <a:rPr lang="en-US" sz="1050">
                <a:solidFill>
                  <a:srgbClr val="334155"/>
                </a:solidFill>
                <a:latin typeface="Calibri" pitchFamily="34" charset="0"/>
                <a:ea typeface="Calibri" pitchFamily="34" charset="-122"/>
                <a:cs typeface="Calibri" pitchFamily="34" charset="-120"/>
              </a:rPr>
              <a:t>Turn off badges and pings you don't truly need to see.</a:t>
            </a:r>
            <a:endParaRPr lang="en-US" sz="1050"/>
          </a:p>
        </p:txBody>
      </p:sp>
      <p:sp>
        <p:nvSpPr>
          <p:cNvPr id="24" name="Shape 18"/>
          <p:cNvSpPr/>
          <p:nvPr/>
        </p:nvSpPr>
        <p:spPr>
          <a:xfrm>
            <a:off x="3264408" y="3090672"/>
            <a:ext cx="2688336" cy="13716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5" name="Shape 19"/>
          <p:cNvSpPr/>
          <p:nvPr/>
        </p:nvSpPr>
        <p:spPr>
          <a:xfrm>
            <a:off x="3465576" y="3291840"/>
            <a:ext cx="548640" cy="548640"/>
          </a:xfrm>
          <a:prstGeom prst="ellipse">
            <a:avLst/>
          </a:prstGeom>
          <a:solidFill>
            <a:srgbClr val="CCFBF1"/>
          </a:solidFill>
          <a:ln/>
        </p:spPr>
        <p:txBody>
          <a:bodyPr/>
          <a:lstStyle/>
          <a:p>
            <a:endParaRPr lang="en-US"/>
          </a:p>
        </p:txBody>
      </p:sp>
      <p:pic>
        <p:nvPicPr>
          <p:cNvPr id="26" name="Image 4" descr="preencoded.png"/>
          <p:cNvPicPr>
            <a:picLocks noChangeAspect="1"/>
          </p:cNvPicPr>
          <p:nvPr/>
        </p:nvPicPr>
        <p:blipFill>
          <a:blip r:embed="rId7"/>
          <a:stretch>
            <a:fillRect/>
          </a:stretch>
        </p:blipFill>
        <p:spPr>
          <a:xfrm>
            <a:off x="3589020" y="3415284"/>
            <a:ext cx="301752" cy="301752"/>
          </a:xfrm>
          <a:prstGeom prst="rect">
            <a:avLst/>
          </a:prstGeom>
        </p:spPr>
      </p:pic>
      <p:sp>
        <p:nvSpPr>
          <p:cNvPr id="27" name="Text 20"/>
          <p:cNvSpPr/>
          <p:nvPr/>
        </p:nvSpPr>
        <p:spPr>
          <a:xfrm>
            <a:off x="4133088" y="3291840"/>
            <a:ext cx="1636776" cy="548640"/>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Separate work from life</a:t>
            </a:r>
            <a:endParaRPr lang="en-US" sz="1350"/>
          </a:p>
        </p:txBody>
      </p:sp>
      <p:sp>
        <p:nvSpPr>
          <p:cNvPr id="28" name="Text 21"/>
          <p:cNvSpPr/>
          <p:nvPr/>
        </p:nvSpPr>
        <p:spPr>
          <a:xfrm>
            <a:off x="3465576" y="3931920"/>
            <a:ext cx="2286000" cy="457200"/>
          </a:xfrm>
          <a:prstGeom prst="rect">
            <a:avLst/>
          </a:prstGeom>
          <a:noFill/>
          <a:ln/>
        </p:spPr>
        <p:txBody>
          <a:bodyPr wrap="square" lIns="0" tIns="0" rIns="0" bIns="0" rtlCol="0" anchor="t"/>
          <a:lstStyle/>
          <a:p>
            <a:pPr marL="0" indent="0">
              <a:lnSpc>
                <a:spcPct val="102000"/>
              </a:lnSpc>
              <a:buNone/>
            </a:pPr>
            <a:r>
              <a:rPr lang="en-US" sz="1050">
                <a:solidFill>
                  <a:srgbClr val="334155"/>
                </a:solidFill>
                <a:latin typeface="Calibri" pitchFamily="34" charset="0"/>
                <a:ea typeface="Calibri" pitchFamily="34" charset="-122"/>
                <a:cs typeface="Calibri" pitchFamily="34" charset="-120"/>
              </a:rPr>
              <a:t>Keep client communication off personal devices and apps.</a:t>
            </a:r>
            <a:endParaRPr lang="en-US" sz="1050"/>
          </a:p>
        </p:txBody>
      </p:sp>
      <p:sp>
        <p:nvSpPr>
          <p:cNvPr id="29" name="Shape 22"/>
          <p:cNvSpPr/>
          <p:nvPr/>
        </p:nvSpPr>
        <p:spPr>
          <a:xfrm>
            <a:off x="6071616" y="3090672"/>
            <a:ext cx="2688336" cy="137160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30" name="Shape 23"/>
          <p:cNvSpPr/>
          <p:nvPr/>
        </p:nvSpPr>
        <p:spPr>
          <a:xfrm>
            <a:off x="6272784" y="3291840"/>
            <a:ext cx="548640" cy="548640"/>
          </a:xfrm>
          <a:prstGeom prst="ellipse">
            <a:avLst/>
          </a:prstGeom>
          <a:solidFill>
            <a:srgbClr val="CCFBF1"/>
          </a:solidFill>
          <a:ln/>
        </p:spPr>
        <p:txBody>
          <a:bodyPr/>
          <a:lstStyle/>
          <a:p>
            <a:endParaRPr lang="en-US"/>
          </a:p>
        </p:txBody>
      </p:sp>
      <p:pic>
        <p:nvPicPr>
          <p:cNvPr id="31" name="Image 5" descr="preencoded.png"/>
          <p:cNvPicPr>
            <a:picLocks noChangeAspect="1"/>
          </p:cNvPicPr>
          <p:nvPr/>
        </p:nvPicPr>
        <p:blipFill>
          <a:blip r:embed="rId8"/>
          <a:stretch>
            <a:fillRect/>
          </a:stretch>
        </p:blipFill>
        <p:spPr>
          <a:xfrm>
            <a:off x="6396228" y="3415284"/>
            <a:ext cx="301752" cy="301752"/>
          </a:xfrm>
          <a:prstGeom prst="rect">
            <a:avLst/>
          </a:prstGeom>
        </p:spPr>
      </p:pic>
      <p:sp>
        <p:nvSpPr>
          <p:cNvPr id="32" name="Text 24"/>
          <p:cNvSpPr/>
          <p:nvPr/>
        </p:nvSpPr>
        <p:spPr>
          <a:xfrm>
            <a:off x="6940296" y="3291840"/>
            <a:ext cx="1636776" cy="548640"/>
          </a:xfrm>
          <a:prstGeom prst="rect">
            <a:avLst/>
          </a:prstGeom>
          <a:noFill/>
          <a:ln/>
        </p:spPr>
        <p:txBody>
          <a:bodyPr wrap="square" lIns="0" tIns="0" rIns="0" bIns="0" rtlCol="0" anchor="t"/>
          <a:lstStyle/>
          <a:p>
            <a:pPr marL="0" indent="0">
              <a:buNone/>
            </a:pPr>
            <a:r>
              <a:rPr lang="en-US" sz="1350" b="1">
                <a:solidFill>
                  <a:srgbClr val="16212E"/>
                </a:solidFill>
                <a:latin typeface="Trebuchet MS" pitchFamily="34" charset="0"/>
                <a:ea typeface="Trebuchet MS" pitchFamily="34" charset="-122"/>
                <a:cs typeface="Trebuchet MS" pitchFamily="34" charset="-120"/>
              </a:rPr>
              <a:t>Build in recovery</a:t>
            </a:r>
            <a:endParaRPr lang="en-US" sz="1350"/>
          </a:p>
        </p:txBody>
      </p:sp>
      <p:sp>
        <p:nvSpPr>
          <p:cNvPr id="33" name="Text 25"/>
          <p:cNvSpPr/>
          <p:nvPr/>
        </p:nvSpPr>
        <p:spPr>
          <a:xfrm>
            <a:off x="6272784" y="3931920"/>
            <a:ext cx="2286000" cy="457200"/>
          </a:xfrm>
          <a:prstGeom prst="rect">
            <a:avLst/>
          </a:prstGeom>
          <a:noFill/>
          <a:ln/>
        </p:spPr>
        <p:txBody>
          <a:bodyPr wrap="square" lIns="0" tIns="0" rIns="0" bIns="0" rtlCol="0" anchor="t"/>
          <a:lstStyle/>
          <a:p>
            <a:pPr marL="0" indent="0">
              <a:lnSpc>
                <a:spcPct val="102000"/>
              </a:lnSpc>
              <a:buNone/>
            </a:pPr>
            <a:r>
              <a:rPr lang="en-US" sz="1050">
                <a:solidFill>
                  <a:srgbClr val="334155"/>
                </a:solidFill>
                <a:latin typeface="Calibri" pitchFamily="34" charset="0"/>
                <a:ea typeface="Calibri" pitchFamily="34" charset="-122"/>
                <a:cs typeface="Calibri" pitchFamily="34" charset="-120"/>
              </a:rPr>
              <a:t>Plan real breaks — movement, sleep, and time fully offline.</a:t>
            </a:r>
            <a:endParaRPr lang="en-US" sz="1050"/>
          </a:p>
        </p:txBody>
      </p:sp>
      <p:sp>
        <p:nvSpPr>
          <p:cNvPr id="34" name="Text 26"/>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35" name="Text 27"/>
          <p:cNvSpPr/>
          <p:nvPr/>
        </p:nvSpPr>
        <p:spPr>
          <a:xfrm>
            <a:off x="8229600" y="4828032"/>
            <a:ext cx="457200" cy="274320"/>
          </a:xfrm>
          <a:prstGeom prst="rect">
            <a:avLst/>
          </a:prstGeom>
          <a:noFill/>
          <a:ln/>
        </p:spPr>
        <p:txBody>
          <a:bodyPr wrap="square" lIns="0" tIns="0" rIns="0" bIns="0" rtlCol="0" anchor="ctr"/>
          <a:lstStyle/>
          <a:p>
            <a:pPr marL="0" indent="0" algn="r">
              <a:buNone/>
            </a:pPr>
            <a:fld id="{5B5B07C7-9BFB-4C23-8A88-F5889DF63BE6}" type="slidenum">
              <a:rPr lang="en-US" sz="850">
                <a:solidFill>
                  <a:srgbClr val="64748B"/>
                </a:solidFill>
                <a:latin typeface="Calibri" pitchFamily="34" charset="0"/>
                <a:ea typeface="Calibri" pitchFamily="34" charset="-122"/>
                <a:cs typeface="Calibri" pitchFamily="34" charset="-120"/>
              </a:rPr>
              <a:t>28</a:t>
            </a:fld>
            <a:endParaRPr lang="en-US" sz="85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2">
    <p:bg>
      <p:bgPr>
        <a:solidFill>
          <a:srgbClr val="16212E"/>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14B8A6"/>
          </a:solidFill>
          <a:ln/>
        </p:spPr>
        <p:txBody>
          <a:bodyPr/>
          <a:lstStyle/>
          <a:p>
            <a:endParaRPr lang="en-US"/>
          </a:p>
        </p:txBody>
      </p:sp>
      <p:sp>
        <p:nvSpPr>
          <p:cNvPr id="3" name="Text 1"/>
          <p:cNvSpPr/>
          <p:nvPr/>
        </p:nvSpPr>
        <p:spPr>
          <a:xfrm>
            <a:off x="731520" y="502920"/>
            <a:ext cx="7772400" cy="320040"/>
          </a:xfrm>
          <a:prstGeom prst="rect">
            <a:avLst/>
          </a:prstGeom>
          <a:noFill/>
          <a:ln/>
        </p:spPr>
        <p:txBody>
          <a:bodyPr wrap="square" lIns="0" tIns="0" rIns="0" bIns="0" rtlCol="0" anchor="ctr"/>
          <a:lstStyle/>
          <a:p>
            <a:pPr marL="0" indent="0">
              <a:buNone/>
            </a:pPr>
            <a:r>
              <a:rPr lang="en-US" sz="1200" b="1" kern="0" spc="300">
                <a:solidFill>
                  <a:srgbClr val="5EEAD4"/>
                </a:solidFill>
                <a:latin typeface="Trebuchet MS" pitchFamily="34" charset="0"/>
                <a:ea typeface="Trebuchet MS" pitchFamily="34" charset="-122"/>
                <a:cs typeface="Trebuchet MS" pitchFamily="34" charset="-120"/>
              </a:rPr>
              <a:t>AN EMERGING LANDSCAPE</a:t>
            </a:r>
            <a:endParaRPr lang="en-US" sz="1200"/>
          </a:p>
        </p:txBody>
      </p:sp>
      <p:sp>
        <p:nvSpPr>
          <p:cNvPr id="4" name="Text 2"/>
          <p:cNvSpPr/>
          <p:nvPr/>
        </p:nvSpPr>
        <p:spPr>
          <a:xfrm>
            <a:off x="731520" y="914400"/>
            <a:ext cx="7772400" cy="822960"/>
          </a:xfrm>
          <a:prstGeom prst="rect">
            <a:avLst/>
          </a:prstGeom>
          <a:noFill/>
          <a:ln/>
        </p:spPr>
        <p:txBody>
          <a:bodyPr wrap="square" lIns="0" tIns="0" rIns="0" bIns="0" rtlCol="0" anchor="t"/>
          <a:lstStyle/>
          <a:p>
            <a:pPr marL="0" indent="0">
              <a:buNone/>
            </a:pPr>
            <a:r>
              <a:rPr lang="en-US" sz="2700" b="1">
                <a:solidFill>
                  <a:srgbClr val="FFFFFF"/>
                </a:solidFill>
                <a:latin typeface="Trebuchet MS" pitchFamily="34" charset="0"/>
                <a:ea typeface="Trebuchet MS" pitchFamily="34" charset="-122"/>
                <a:cs typeface="Trebuchet MS" pitchFamily="34" charset="-120"/>
              </a:rPr>
              <a:t>The “Right to Disconnect” Is Coming Into View</a:t>
            </a:r>
            <a:endParaRPr lang="en-US" sz="2700"/>
          </a:p>
        </p:txBody>
      </p:sp>
      <p:sp>
        <p:nvSpPr>
          <p:cNvPr id="5" name="Text 3"/>
          <p:cNvSpPr/>
          <p:nvPr/>
        </p:nvSpPr>
        <p:spPr>
          <a:xfrm>
            <a:off x="731520" y="1783080"/>
            <a:ext cx="4937760" cy="1554480"/>
          </a:xfrm>
          <a:prstGeom prst="rect">
            <a:avLst/>
          </a:prstGeom>
          <a:noFill/>
          <a:ln/>
        </p:spPr>
        <p:txBody>
          <a:bodyPr wrap="square" lIns="0" tIns="0" rIns="0" bIns="0" rtlCol="0" anchor="t"/>
          <a:lstStyle/>
          <a:p>
            <a:pPr marL="0" indent="0">
              <a:lnSpc>
                <a:spcPct val="118000"/>
              </a:lnSpc>
              <a:buNone/>
            </a:pPr>
            <a:r>
              <a:rPr lang="en-US" sz="1450">
                <a:solidFill>
                  <a:srgbClr val="C7D2DC"/>
                </a:solidFill>
                <a:latin typeface="Calibri" pitchFamily="34" charset="0"/>
                <a:ea typeface="Calibri" pitchFamily="34" charset="-122"/>
                <a:cs typeface="Calibri" pitchFamily="34" charset="-120"/>
              </a:rPr>
              <a:t>Several countries now give workers a right to refuse after-hours contact, and U.S. employers face growing wage-and-hour and burnout exposure from “pinged after dark” cultures. For a profession that prizes long hours, the shift is as much cultural as legal.</a:t>
            </a:r>
            <a:endParaRPr lang="en-US" sz="1450"/>
          </a:p>
        </p:txBody>
      </p:sp>
      <p:sp>
        <p:nvSpPr>
          <p:cNvPr id="6" name="Text 4"/>
          <p:cNvSpPr/>
          <p:nvPr/>
        </p:nvSpPr>
        <p:spPr>
          <a:xfrm>
            <a:off x="731520" y="3429000"/>
            <a:ext cx="4937760" cy="822960"/>
          </a:xfrm>
          <a:prstGeom prst="rect">
            <a:avLst/>
          </a:prstGeom>
          <a:noFill/>
          <a:ln/>
        </p:spPr>
        <p:txBody>
          <a:bodyPr wrap="square" lIns="0" tIns="0" rIns="0" bIns="0" rtlCol="0" anchor="t"/>
          <a:lstStyle/>
          <a:p>
            <a:pPr marL="0" indent="0">
              <a:lnSpc>
                <a:spcPct val="112000"/>
              </a:lnSpc>
              <a:buNone/>
            </a:pPr>
            <a:r>
              <a:rPr lang="en-US" sz="1400" i="1">
                <a:solidFill>
                  <a:srgbClr val="5EEAD4"/>
                </a:solidFill>
                <a:latin typeface="Trebuchet MS" pitchFamily="34" charset="0"/>
                <a:ea typeface="Trebuchet MS" pitchFamily="34" charset="-122"/>
                <a:cs typeface="Trebuchet MS" pitchFamily="34" charset="-120"/>
              </a:rPr>
              <a:t>The takeaway: boundaries aren't just self-care — they're becoming a risk-management expectation.</a:t>
            </a:r>
            <a:endParaRPr lang="en-US" sz="1400"/>
          </a:p>
        </p:txBody>
      </p:sp>
      <p:sp>
        <p:nvSpPr>
          <p:cNvPr id="7" name="Shape 5"/>
          <p:cNvSpPr/>
          <p:nvPr/>
        </p:nvSpPr>
        <p:spPr>
          <a:xfrm>
            <a:off x="5943600" y="1783080"/>
            <a:ext cx="2697480" cy="2468880"/>
          </a:xfrm>
          <a:prstGeom prst="rect">
            <a:avLst/>
          </a:prstGeom>
          <a:solidFill>
            <a:srgbClr val="20303F"/>
          </a:solidFill>
          <a:ln/>
        </p:spPr>
        <p:txBody>
          <a:bodyPr/>
          <a:lstStyle/>
          <a:p>
            <a:endParaRPr lang="en-US"/>
          </a:p>
        </p:txBody>
      </p:sp>
      <p:sp>
        <p:nvSpPr>
          <p:cNvPr id="8" name="Shape 6"/>
          <p:cNvSpPr/>
          <p:nvPr/>
        </p:nvSpPr>
        <p:spPr>
          <a:xfrm>
            <a:off x="5943600" y="1783080"/>
            <a:ext cx="2697480" cy="64008"/>
          </a:xfrm>
          <a:prstGeom prst="rect">
            <a:avLst/>
          </a:prstGeom>
          <a:solidFill>
            <a:srgbClr val="14B8A6"/>
          </a:solidFill>
          <a:ln/>
        </p:spPr>
        <p:txBody>
          <a:bodyPr/>
          <a:lstStyle/>
          <a:p>
            <a:endParaRPr lang="en-US"/>
          </a:p>
        </p:txBody>
      </p:sp>
      <p:sp>
        <p:nvSpPr>
          <p:cNvPr id="9" name="Shape 7"/>
          <p:cNvSpPr/>
          <p:nvPr/>
        </p:nvSpPr>
        <p:spPr>
          <a:xfrm>
            <a:off x="6217920" y="2057400"/>
            <a:ext cx="731520" cy="731520"/>
          </a:xfrm>
          <a:prstGeom prst="ellipse">
            <a:avLst/>
          </a:prstGeom>
          <a:solidFill>
            <a:srgbClr val="0F766E"/>
          </a:solidFill>
          <a:ln/>
        </p:spPr>
        <p:txBody>
          <a:bodyPr/>
          <a:lstStyle/>
          <a:p>
            <a:endParaRPr lang="en-US"/>
          </a:p>
        </p:txBody>
      </p:sp>
      <p:pic>
        <p:nvPicPr>
          <p:cNvPr id="10" name="Image 0" descr="preencoded.png"/>
          <p:cNvPicPr>
            <a:picLocks noChangeAspect="1"/>
          </p:cNvPicPr>
          <p:nvPr/>
        </p:nvPicPr>
        <p:blipFill>
          <a:blip r:embed="rId3"/>
          <a:stretch>
            <a:fillRect/>
          </a:stretch>
        </p:blipFill>
        <p:spPr>
          <a:xfrm>
            <a:off x="6400800" y="2240280"/>
            <a:ext cx="365760" cy="365760"/>
          </a:xfrm>
          <a:prstGeom prst="rect">
            <a:avLst/>
          </a:prstGeom>
        </p:spPr>
      </p:pic>
      <p:sp>
        <p:nvSpPr>
          <p:cNvPr id="11" name="Text 8"/>
          <p:cNvSpPr/>
          <p:nvPr/>
        </p:nvSpPr>
        <p:spPr>
          <a:xfrm>
            <a:off x="6217920" y="2907792"/>
            <a:ext cx="2194560" cy="713232"/>
          </a:xfrm>
          <a:prstGeom prst="rect">
            <a:avLst/>
          </a:prstGeom>
          <a:noFill/>
          <a:ln/>
        </p:spPr>
        <p:txBody>
          <a:bodyPr wrap="square" lIns="0" tIns="0" rIns="0" bIns="0" rtlCol="0" anchor="t"/>
          <a:lstStyle/>
          <a:p>
            <a:pPr marL="0" indent="0">
              <a:lnSpc>
                <a:spcPct val="108000"/>
              </a:lnSpc>
              <a:buNone/>
            </a:pPr>
            <a:r>
              <a:rPr lang="en-US" sz="1600" b="1">
                <a:solidFill>
                  <a:srgbClr val="FFFFFF"/>
                </a:solidFill>
                <a:latin typeface="Trebuchet MS" pitchFamily="34" charset="0"/>
                <a:ea typeface="Trebuchet MS" pitchFamily="34" charset="-122"/>
                <a:cs typeface="Trebuchet MS" pitchFamily="34" charset="-120"/>
              </a:rPr>
              <a:t>Disconnecting is a discipline, not a luxury.</a:t>
            </a:r>
            <a:endParaRPr lang="en-US" sz="1600"/>
          </a:p>
        </p:txBody>
      </p:sp>
      <p:sp>
        <p:nvSpPr>
          <p:cNvPr id="12" name="Text 9"/>
          <p:cNvSpPr/>
          <p:nvPr/>
        </p:nvSpPr>
        <p:spPr>
          <a:xfrm>
            <a:off x="6217920" y="3694176"/>
            <a:ext cx="2194560" cy="502920"/>
          </a:xfrm>
          <a:prstGeom prst="rect">
            <a:avLst/>
          </a:prstGeom>
          <a:noFill/>
          <a:ln/>
        </p:spPr>
        <p:txBody>
          <a:bodyPr wrap="square" lIns="0" tIns="0" rIns="0" bIns="0" rtlCol="0" anchor="t"/>
          <a:lstStyle/>
          <a:p>
            <a:pPr marL="0" indent="0">
              <a:lnSpc>
                <a:spcPct val="102000"/>
              </a:lnSpc>
              <a:buNone/>
            </a:pPr>
            <a:r>
              <a:rPr lang="en-US" sz="1050">
                <a:solidFill>
                  <a:srgbClr val="9FB2C0"/>
                </a:solidFill>
                <a:latin typeface="Calibri" pitchFamily="34" charset="0"/>
                <a:ea typeface="Calibri" pitchFamily="34" charset="-122"/>
                <a:cs typeface="Calibri" pitchFamily="34" charset="-120"/>
              </a:rPr>
              <a:t>Culture change starts with permission — and modeling — from the top.</a:t>
            </a:r>
            <a:endParaRPr lang="en-US" sz="1050"/>
          </a:p>
        </p:txBody>
      </p:sp>
      <p:sp>
        <p:nvSpPr>
          <p:cNvPr id="13" name="Text 10"/>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8AA0B2"/>
                </a:solidFill>
                <a:latin typeface="Calibri" pitchFamily="34" charset="0"/>
                <a:ea typeface="Calibri" pitchFamily="34" charset="-122"/>
                <a:cs typeface="Calibri" pitchFamily="34" charset="-120"/>
              </a:rPr>
              <a:t>Drawing the Line  ·  Client Boundaries in the Digital Age</a:t>
            </a:r>
            <a:endParaRPr lang="en-US" sz="850"/>
          </a:p>
        </p:txBody>
      </p:sp>
      <p:sp>
        <p:nvSpPr>
          <p:cNvPr id="14" name="Text 11"/>
          <p:cNvSpPr/>
          <p:nvPr/>
        </p:nvSpPr>
        <p:spPr>
          <a:xfrm>
            <a:off x="8229600" y="4828032"/>
            <a:ext cx="457200" cy="274320"/>
          </a:xfrm>
          <a:prstGeom prst="rect">
            <a:avLst/>
          </a:prstGeom>
          <a:noFill/>
          <a:ln/>
        </p:spPr>
        <p:txBody>
          <a:bodyPr wrap="square" lIns="0" tIns="0" rIns="0" bIns="0" rtlCol="0" anchor="ctr"/>
          <a:lstStyle/>
          <a:p>
            <a:pPr marL="0" indent="0" algn="r">
              <a:buNone/>
            </a:pPr>
            <a:fld id="{0D2D218F-5CC9-4FC7-81FF-9E8BDC734592}" type="slidenum">
              <a:rPr lang="en-US" sz="850">
                <a:solidFill>
                  <a:srgbClr val="8AA0B2"/>
                </a:solidFill>
                <a:latin typeface="Calibri" pitchFamily="34" charset="0"/>
                <a:ea typeface="Calibri" pitchFamily="34" charset="-122"/>
                <a:cs typeface="Calibri" pitchFamily="34" charset="-120"/>
              </a:rPr>
              <a:t>29</a:t>
            </a:fld>
            <a:endParaRPr lang="en-US" sz="85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3">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BEYOND THE INDIVIDUAL</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Boundaries Are a Team Sport</a:t>
            </a:r>
            <a:endParaRPr lang="en-US" sz="3000"/>
          </a:p>
        </p:txBody>
      </p:sp>
      <p:sp>
        <p:nvSpPr>
          <p:cNvPr id="4" name="Shape 2"/>
          <p:cNvSpPr/>
          <p:nvPr/>
        </p:nvSpPr>
        <p:spPr>
          <a:xfrm>
            <a:off x="457200" y="1572768"/>
            <a:ext cx="2651760" cy="23317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457200" y="1572768"/>
            <a:ext cx="2651760" cy="64008"/>
          </a:xfrm>
          <a:prstGeom prst="rect">
            <a:avLst/>
          </a:prstGeom>
          <a:solidFill>
            <a:srgbClr val="14B8A6"/>
          </a:solidFill>
          <a:ln/>
        </p:spPr>
        <p:txBody>
          <a:bodyPr/>
          <a:lstStyle/>
          <a:p>
            <a:endParaRPr lang="en-US"/>
          </a:p>
        </p:txBody>
      </p:sp>
      <p:sp>
        <p:nvSpPr>
          <p:cNvPr id="6" name="Shape 4"/>
          <p:cNvSpPr/>
          <p:nvPr/>
        </p:nvSpPr>
        <p:spPr>
          <a:xfrm>
            <a:off x="676656" y="1847088"/>
            <a:ext cx="621792" cy="621792"/>
          </a:xfrm>
          <a:prstGeom prst="ellipse">
            <a:avLst/>
          </a:prstGeom>
          <a:solidFill>
            <a:srgbClr val="CCFBF1"/>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816559" y="1986991"/>
            <a:ext cx="341986" cy="341986"/>
          </a:xfrm>
          <a:prstGeom prst="rect">
            <a:avLst/>
          </a:prstGeom>
        </p:spPr>
      </p:pic>
      <p:sp>
        <p:nvSpPr>
          <p:cNvPr id="8" name="Text 5"/>
          <p:cNvSpPr/>
          <p:nvPr/>
        </p:nvSpPr>
        <p:spPr>
          <a:xfrm>
            <a:off x="676656" y="2596896"/>
            <a:ext cx="2212848" cy="457200"/>
          </a:xfrm>
          <a:prstGeom prst="rect">
            <a:avLst/>
          </a:prstGeom>
          <a:noFill/>
          <a:ln/>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Leaders set the tone</a:t>
            </a:r>
            <a:endParaRPr lang="en-US" sz="1450"/>
          </a:p>
        </p:txBody>
      </p:sp>
      <p:sp>
        <p:nvSpPr>
          <p:cNvPr id="9" name="Text 6"/>
          <p:cNvSpPr/>
          <p:nvPr/>
        </p:nvSpPr>
        <p:spPr>
          <a:xfrm>
            <a:off x="676656" y="3035808"/>
            <a:ext cx="2212848" cy="777240"/>
          </a:xfrm>
          <a:prstGeom prst="rect">
            <a:avLst/>
          </a:prstGeom>
          <a:noFill/>
          <a:ln/>
        </p:spPr>
        <p:txBody>
          <a:bodyPr wrap="square" lIns="0" tIns="0" rIns="0" bIns="0" rtlCol="0" anchor="t"/>
          <a:lstStyle/>
          <a:p>
            <a:pPr marL="0" indent="0">
              <a:lnSpc>
                <a:spcPct val="106000"/>
              </a:lnSpc>
              <a:buNone/>
            </a:pPr>
            <a:r>
              <a:rPr lang="en-US" sz="1150">
                <a:solidFill>
                  <a:srgbClr val="334155"/>
                </a:solidFill>
                <a:latin typeface="Calibri" pitchFamily="34" charset="0"/>
                <a:ea typeface="Calibri" pitchFamily="34" charset="-122"/>
                <a:cs typeface="Calibri" pitchFamily="34" charset="-120"/>
              </a:rPr>
              <a:t>When partners email at midnight, associates feel they must answer. Model the behavior you expect.</a:t>
            </a:r>
            <a:endParaRPr lang="en-US" sz="1150"/>
          </a:p>
        </p:txBody>
      </p:sp>
      <p:sp>
        <p:nvSpPr>
          <p:cNvPr id="10" name="Shape 7"/>
          <p:cNvSpPr/>
          <p:nvPr/>
        </p:nvSpPr>
        <p:spPr>
          <a:xfrm>
            <a:off x="3273552" y="1572768"/>
            <a:ext cx="2651760" cy="23317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1" name="Shape 8"/>
          <p:cNvSpPr/>
          <p:nvPr/>
        </p:nvSpPr>
        <p:spPr>
          <a:xfrm>
            <a:off x="3273552" y="1572768"/>
            <a:ext cx="2651760" cy="64008"/>
          </a:xfrm>
          <a:prstGeom prst="rect">
            <a:avLst/>
          </a:prstGeom>
          <a:solidFill>
            <a:srgbClr val="14B8A6"/>
          </a:solidFill>
          <a:ln/>
        </p:spPr>
        <p:txBody>
          <a:bodyPr/>
          <a:lstStyle/>
          <a:p>
            <a:endParaRPr lang="en-US"/>
          </a:p>
        </p:txBody>
      </p:sp>
      <p:sp>
        <p:nvSpPr>
          <p:cNvPr id="12" name="Shape 9"/>
          <p:cNvSpPr/>
          <p:nvPr/>
        </p:nvSpPr>
        <p:spPr>
          <a:xfrm>
            <a:off x="3493008" y="1847088"/>
            <a:ext cx="621792" cy="621792"/>
          </a:xfrm>
          <a:prstGeom prst="ellipse">
            <a:avLst/>
          </a:prstGeom>
          <a:solidFill>
            <a:srgbClr val="CCFBF1"/>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3632911" y="1986991"/>
            <a:ext cx="341986" cy="341986"/>
          </a:xfrm>
          <a:prstGeom prst="rect">
            <a:avLst/>
          </a:prstGeom>
        </p:spPr>
      </p:pic>
      <p:sp>
        <p:nvSpPr>
          <p:cNvPr id="14" name="Text 10"/>
          <p:cNvSpPr/>
          <p:nvPr/>
        </p:nvSpPr>
        <p:spPr>
          <a:xfrm>
            <a:off x="3493008" y="2596896"/>
            <a:ext cx="2212848" cy="457200"/>
          </a:xfrm>
          <a:prstGeom prst="rect">
            <a:avLst/>
          </a:prstGeom>
          <a:noFill/>
          <a:ln/>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Normalize the conversation</a:t>
            </a:r>
            <a:endParaRPr lang="en-US" sz="1450"/>
          </a:p>
        </p:txBody>
      </p:sp>
      <p:sp>
        <p:nvSpPr>
          <p:cNvPr id="15" name="Text 11"/>
          <p:cNvSpPr/>
          <p:nvPr/>
        </p:nvSpPr>
        <p:spPr>
          <a:xfrm>
            <a:off x="3493008" y="3035808"/>
            <a:ext cx="2212848" cy="777240"/>
          </a:xfrm>
          <a:prstGeom prst="rect">
            <a:avLst/>
          </a:prstGeom>
          <a:noFill/>
          <a:ln/>
        </p:spPr>
        <p:txBody>
          <a:bodyPr wrap="square" lIns="0" tIns="0" rIns="0" bIns="0" rtlCol="0" anchor="t"/>
          <a:lstStyle/>
          <a:p>
            <a:pPr marL="0" indent="0">
              <a:lnSpc>
                <a:spcPct val="106000"/>
              </a:lnSpc>
              <a:buNone/>
            </a:pPr>
            <a:r>
              <a:rPr lang="en-US" sz="1150">
                <a:solidFill>
                  <a:srgbClr val="334155"/>
                </a:solidFill>
                <a:latin typeface="Calibri" pitchFamily="34" charset="0"/>
                <a:ea typeface="Calibri" pitchFamily="34" charset="-122"/>
                <a:cs typeface="Calibri" pitchFamily="34" charset="-120"/>
              </a:rPr>
              <a:t>Make response-time norms and coverage plans explicit — not something whispered about.</a:t>
            </a:r>
            <a:endParaRPr lang="en-US" sz="1150"/>
          </a:p>
        </p:txBody>
      </p:sp>
      <p:sp>
        <p:nvSpPr>
          <p:cNvPr id="16" name="Shape 12"/>
          <p:cNvSpPr/>
          <p:nvPr/>
        </p:nvSpPr>
        <p:spPr>
          <a:xfrm>
            <a:off x="6089904" y="1572768"/>
            <a:ext cx="2651760" cy="233172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7" name="Shape 13"/>
          <p:cNvSpPr/>
          <p:nvPr/>
        </p:nvSpPr>
        <p:spPr>
          <a:xfrm>
            <a:off x="6089904" y="1572768"/>
            <a:ext cx="2651760" cy="64008"/>
          </a:xfrm>
          <a:prstGeom prst="rect">
            <a:avLst/>
          </a:prstGeom>
          <a:solidFill>
            <a:srgbClr val="14B8A6"/>
          </a:solidFill>
          <a:ln/>
        </p:spPr>
        <p:txBody>
          <a:bodyPr/>
          <a:lstStyle/>
          <a:p>
            <a:endParaRPr lang="en-US"/>
          </a:p>
        </p:txBody>
      </p:sp>
      <p:sp>
        <p:nvSpPr>
          <p:cNvPr id="18" name="Shape 14"/>
          <p:cNvSpPr/>
          <p:nvPr/>
        </p:nvSpPr>
        <p:spPr>
          <a:xfrm>
            <a:off x="6309360" y="1847088"/>
            <a:ext cx="621792" cy="621792"/>
          </a:xfrm>
          <a:prstGeom prst="ellipse">
            <a:avLst/>
          </a:prstGeom>
          <a:solidFill>
            <a:srgbClr val="CCFBF1"/>
          </a:solidFill>
          <a:ln/>
        </p:spPr>
        <p:txBody>
          <a:bodyPr/>
          <a:lstStyle/>
          <a:p>
            <a:endParaRPr lang="en-US"/>
          </a:p>
        </p:txBody>
      </p:sp>
      <p:pic>
        <p:nvPicPr>
          <p:cNvPr id="19" name="Image 2" descr="preencoded.png"/>
          <p:cNvPicPr>
            <a:picLocks noChangeAspect="1"/>
          </p:cNvPicPr>
          <p:nvPr/>
        </p:nvPicPr>
        <p:blipFill>
          <a:blip r:embed="rId5"/>
          <a:stretch>
            <a:fillRect/>
          </a:stretch>
        </p:blipFill>
        <p:spPr>
          <a:xfrm>
            <a:off x="6449263" y="1986991"/>
            <a:ext cx="341986" cy="341986"/>
          </a:xfrm>
          <a:prstGeom prst="rect">
            <a:avLst/>
          </a:prstGeom>
        </p:spPr>
      </p:pic>
      <p:sp>
        <p:nvSpPr>
          <p:cNvPr id="20" name="Text 15"/>
          <p:cNvSpPr/>
          <p:nvPr/>
        </p:nvSpPr>
        <p:spPr>
          <a:xfrm>
            <a:off x="6309360" y="2596896"/>
            <a:ext cx="2212848" cy="457200"/>
          </a:xfrm>
          <a:prstGeom prst="rect">
            <a:avLst/>
          </a:prstGeom>
          <a:noFill/>
          <a:ln/>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Watch for warning signs</a:t>
            </a:r>
            <a:endParaRPr lang="en-US" sz="1450"/>
          </a:p>
        </p:txBody>
      </p:sp>
      <p:sp>
        <p:nvSpPr>
          <p:cNvPr id="21" name="Text 16"/>
          <p:cNvSpPr/>
          <p:nvPr/>
        </p:nvSpPr>
        <p:spPr>
          <a:xfrm>
            <a:off x="6309360" y="3035808"/>
            <a:ext cx="2212848" cy="777240"/>
          </a:xfrm>
          <a:prstGeom prst="rect">
            <a:avLst/>
          </a:prstGeom>
          <a:noFill/>
          <a:ln/>
        </p:spPr>
        <p:txBody>
          <a:bodyPr wrap="square" lIns="0" tIns="0" rIns="0" bIns="0" rtlCol="0" anchor="t"/>
          <a:lstStyle/>
          <a:p>
            <a:pPr marL="0" indent="0">
              <a:lnSpc>
                <a:spcPct val="106000"/>
              </a:lnSpc>
              <a:buNone/>
            </a:pPr>
            <a:r>
              <a:rPr lang="en-US" sz="1150">
                <a:solidFill>
                  <a:srgbClr val="334155"/>
                </a:solidFill>
                <a:latin typeface="Calibri" pitchFamily="34" charset="0"/>
                <a:ea typeface="Calibri" pitchFamily="34" charset="-122"/>
                <a:cs typeface="Calibri" pitchFamily="34" charset="-120"/>
              </a:rPr>
              <a:t>Train teams to notice withdrawal, exhaustion, and overload in colleagues, and to respond without stigma.</a:t>
            </a:r>
            <a:endParaRPr lang="en-US" sz="1150"/>
          </a:p>
        </p:txBody>
      </p:sp>
      <p:sp>
        <p:nvSpPr>
          <p:cNvPr id="22" name="Text 17"/>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3" name="Text 18"/>
          <p:cNvSpPr/>
          <p:nvPr/>
        </p:nvSpPr>
        <p:spPr>
          <a:xfrm>
            <a:off x="8229600" y="4828032"/>
            <a:ext cx="457200" cy="274320"/>
          </a:xfrm>
          <a:prstGeom prst="rect">
            <a:avLst/>
          </a:prstGeom>
          <a:noFill/>
          <a:ln/>
        </p:spPr>
        <p:txBody>
          <a:bodyPr wrap="square" lIns="0" tIns="0" rIns="0" bIns="0" rtlCol="0" anchor="ctr"/>
          <a:lstStyle/>
          <a:p>
            <a:pPr marL="0" indent="0" algn="r">
              <a:buNone/>
            </a:pPr>
            <a:fld id="{82C3D2F6-C3D2-46B9-95F8-E4D9BEC2D340}" type="slidenum">
              <a:rPr lang="en-US" sz="850">
                <a:solidFill>
                  <a:srgbClr val="64748B"/>
                </a:solidFill>
                <a:latin typeface="Calibri" pitchFamily="34" charset="0"/>
                <a:ea typeface="Calibri" pitchFamily="34" charset="-122"/>
                <a:cs typeface="Calibri" pitchFamily="34" charset="-120"/>
              </a:rPr>
              <a:t>30</a:t>
            </a:fld>
            <a:endParaRPr lang="en-US" sz="85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4">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MAKE IT PERSONAL</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Your One-Week Boundary Plan</a:t>
            </a:r>
            <a:endParaRPr lang="en-US" sz="3000"/>
          </a:p>
        </p:txBody>
      </p:sp>
      <p:sp>
        <p:nvSpPr>
          <p:cNvPr id="4" name="Shape 2"/>
          <p:cNvSpPr/>
          <p:nvPr/>
        </p:nvSpPr>
        <p:spPr>
          <a:xfrm>
            <a:off x="457200" y="1554480"/>
            <a:ext cx="6126480" cy="530352"/>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603504" y="1673352"/>
            <a:ext cx="329184" cy="329184"/>
          </a:xfrm>
          <a:prstGeom prst="ellipse">
            <a:avLst/>
          </a:prstGeom>
          <a:solidFill>
            <a:srgbClr val="0F766E"/>
          </a:solidFill>
          <a:ln/>
        </p:spPr>
        <p:txBody>
          <a:bodyPr/>
          <a:lstStyle/>
          <a:p>
            <a:endParaRPr lang="en-US"/>
          </a:p>
        </p:txBody>
      </p:sp>
      <p:sp>
        <p:nvSpPr>
          <p:cNvPr id="6" name="Text 4"/>
          <p:cNvSpPr/>
          <p:nvPr/>
        </p:nvSpPr>
        <p:spPr>
          <a:xfrm>
            <a:off x="603504" y="1673352"/>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1</a:t>
            </a:r>
            <a:endParaRPr lang="en-US" sz="1500"/>
          </a:p>
        </p:txBody>
      </p:sp>
      <p:sp>
        <p:nvSpPr>
          <p:cNvPr id="7" name="Text 5"/>
          <p:cNvSpPr/>
          <p:nvPr/>
        </p:nvSpPr>
        <p:spPr>
          <a:xfrm>
            <a:off x="1097280" y="1554480"/>
            <a:ext cx="5303520" cy="530352"/>
          </a:xfrm>
          <a:prstGeom prst="rect">
            <a:avLst/>
          </a:prstGeom>
          <a:noFill/>
          <a:ln/>
        </p:spPr>
        <p:txBody>
          <a:bodyPr wrap="square" lIns="0" tIns="0" rIns="0" bIns="0" rtlCol="0" anchor="ctr"/>
          <a:lstStyle/>
          <a:p>
            <a:pPr marL="0" indent="0">
              <a:lnSpc>
                <a:spcPct val="100000"/>
              </a:lnSpc>
              <a:buNone/>
            </a:pPr>
            <a:r>
              <a:rPr lang="en-US" sz="1300" b="1">
                <a:solidFill>
                  <a:srgbClr val="16212E"/>
                </a:solidFill>
                <a:latin typeface="Calibri" pitchFamily="34" charset="0"/>
                <a:ea typeface="Calibri" pitchFamily="34" charset="-122"/>
                <a:cs typeface="Calibri" pitchFamily="34" charset="-120"/>
              </a:rPr>
              <a:t>Audit your alerts   </a:t>
            </a:r>
            <a:r>
              <a:rPr lang="en-US" sz="1100">
                <a:solidFill>
                  <a:srgbClr val="334155"/>
                </a:solidFill>
                <a:latin typeface="Calibri" pitchFamily="34" charset="0"/>
                <a:ea typeface="Calibri" pitchFamily="34" charset="-122"/>
                <a:cs typeface="Calibri" pitchFamily="34" charset="-120"/>
              </a:rPr>
              <a:t>List every app that pings you. Turn off everything that isn't truly urgent.</a:t>
            </a:r>
            <a:endParaRPr lang="en-US" sz="1300"/>
          </a:p>
        </p:txBody>
      </p:sp>
      <p:sp>
        <p:nvSpPr>
          <p:cNvPr id="8" name="Shape 6"/>
          <p:cNvSpPr/>
          <p:nvPr/>
        </p:nvSpPr>
        <p:spPr>
          <a:xfrm>
            <a:off x="457200" y="2157984"/>
            <a:ext cx="6126480" cy="530352"/>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9" name="Shape 7"/>
          <p:cNvSpPr/>
          <p:nvPr/>
        </p:nvSpPr>
        <p:spPr>
          <a:xfrm>
            <a:off x="603504" y="2276856"/>
            <a:ext cx="329184" cy="329184"/>
          </a:xfrm>
          <a:prstGeom prst="ellipse">
            <a:avLst/>
          </a:prstGeom>
          <a:solidFill>
            <a:srgbClr val="0F766E"/>
          </a:solidFill>
          <a:ln/>
        </p:spPr>
        <p:txBody>
          <a:bodyPr/>
          <a:lstStyle/>
          <a:p>
            <a:endParaRPr lang="en-US"/>
          </a:p>
        </p:txBody>
      </p:sp>
      <p:sp>
        <p:nvSpPr>
          <p:cNvPr id="10" name="Text 8"/>
          <p:cNvSpPr/>
          <p:nvPr/>
        </p:nvSpPr>
        <p:spPr>
          <a:xfrm>
            <a:off x="603504" y="2276856"/>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2</a:t>
            </a:r>
            <a:endParaRPr lang="en-US" sz="1500"/>
          </a:p>
        </p:txBody>
      </p:sp>
      <p:sp>
        <p:nvSpPr>
          <p:cNvPr id="11" name="Text 9"/>
          <p:cNvSpPr/>
          <p:nvPr/>
        </p:nvSpPr>
        <p:spPr>
          <a:xfrm>
            <a:off x="1097280" y="2157984"/>
            <a:ext cx="5303520" cy="530352"/>
          </a:xfrm>
          <a:prstGeom prst="rect">
            <a:avLst/>
          </a:prstGeom>
          <a:noFill/>
          <a:ln/>
        </p:spPr>
        <p:txBody>
          <a:bodyPr wrap="square" lIns="0" tIns="0" rIns="0" bIns="0" rtlCol="0" anchor="ctr"/>
          <a:lstStyle/>
          <a:p>
            <a:pPr marL="0" indent="0">
              <a:lnSpc>
                <a:spcPct val="100000"/>
              </a:lnSpc>
              <a:buNone/>
            </a:pPr>
            <a:r>
              <a:rPr lang="en-US" sz="1300" b="1">
                <a:solidFill>
                  <a:srgbClr val="16212E"/>
                </a:solidFill>
                <a:latin typeface="Calibri" pitchFamily="34" charset="0"/>
                <a:ea typeface="Calibri" pitchFamily="34" charset="-122"/>
                <a:cs typeface="Calibri" pitchFamily="34" charset="-120"/>
              </a:rPr>
              <a:t>Set your hours   </a:t>
            </a:r>
            <a:r>
              <a:rPr lang="en-US" sz="1100">
                <a:solidFill>
                  <a:srgbClr val="334155"/>
                </a:solidFill>
                <a:latin typeface="Calibri" pitchFamily="34" charset="0"/>
                <a:ea typeface="Calibri" pitchFamily="34" charset="-122"/>
                <a:cs typeface="Calibri" pitchFamily="34" charset="-120"/>
              </a:rPr>
              <a:t>Choose a daily “client-facing” window and a firm shut-down time — and write it down.</a:t>
            </a:r>
            <a:endParaRPr lang="en-US" sz="1300"/>
          </a:p>
        </p:txBody>
      </p:sp>
      <p:sp>
        <p:nvSpPr>
          <p:cNvPr id="12" name="Shape 10"/>
          <p:cNvSpPr/>
          <p:nvPr/>
        </p:nvSpPr>
        <p:spPr>
          <a:xfrm>
            <a:off x="457200" y="2761488"/>
            <a:ext cx="6126480" cy="530352"/>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3" name="Shape 11"/>
          <p:cNvSpPr/>
          <p:nvPr/>
        </p:nvSpPr>
        <p:spPr>
          <a:xfrm>
            <a:off x="603504" y="2880360"/>
            <a:ext cx="329184" cy="329184"/>
          </a:xfrm>
          <a:prstGeom prst="ellipse">
            <a:avLst/>
          </a:prstGeom>
          <a:solidFill>
            <a:srgbClr val="0F766E"/>
          </a:solidFill>
          <a:ln/>
        </p:spPr>
        <p:txBody>
          <a:bodyPr/>
          <a:lstStyle/>
          <a:p>
            <a:endParaRPr lang="en-US"/>
          </a:p>
        </p:txBody>
      </p:sp>
      <p:sp>
        <p:nvSpPr>
          <p:cNvPr id="14" name="Text 12"/>
          <p:cNvSpPr/>
          <p:nvPr/>
        </p:nvSpPr>
        <p:spPr>
          <a:xfrm>
            <a:off x="603504" y="2880360"/>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3</a:t>
            </a:r>
            <a:endParaRPr lang="en-US" sz="1500"/>
          </a:p>
        </p:txBody>
      </p:sp>
      <p:sp>
        <p:nvSpPr>
          <p:cNvPr id="15" name="Text 13"/>
          <p:cNvSpPr/>
          <p:nvPr/>
        </p:nvSpPr>
        <p:spPr>
          <a:xfrm>
            <a:off x="1097280" y="2761488"/>
            <a:ext cx="5303520" cy="530352"/>
          </a:xfrm>
          <a:prstGeom prst="rect">
            <a:avLst/>
          </a:prstGeom>
          <a:noFill/>
          <a:ln/>
        </p:spPr>
        <p:txBody>
          <a:bodyPr wrap="square" lIns="0" tIns="0" rIns="0" bIns="0" rtlCol="0" anchor="ctr"/>
          <a:lstStyle/>
          <a:p>
            <a:pPr marL="0" indent="0">
              <a:lnSpc>
                <a:spcPct val="100000"/>
              </a:lnSpc>
              <a:buNone/>
            </a:pPr>
            <a:r>
              <a:rPr lang="en-US" sz="1300" b="1">
                <a:solidFill>
                  <a:srgbClr val="16212E"/>
                </a:solidFill>
                <a:latin typeface="Calibri" pitchFamily="34" charset="0"/>
                <a:ea typeface="Calibri" pitchFamily="34" charset="-122"/>
                <a:cs typeface="Calibri" pitchFamily="34" charset="-120"/>
              </a:rPr>
              <a:t>Draft one auto-reply   </a:t>
            </a:r>
            <a:r>
              <a:rPr lang="en-US" sz="1100">
                <a:solidFill>
                  <a:srgbClr val="334155"/>
                </a:solidFill>
                <a:latin typeface="Calibri" pitchFamily="34" charset="0"/>
                <a:ea typeface="Calibri" pitchFamily="34" charset="-122"/>
                <a:cs typeface="Calibri" pitchFamily="34" charset="-120"/>
              </a:rPr>
              <a:t>Create an after-hours message that acknowledges receipt and sets the next response time.</a:t>
            </a:r>
            <a:endParaRPr lang="en-US" sz="1300"/>
          </a:p>
        </p:txBody>
      </p:sp>
      <p:sp>
        <p:nvSpPr>
          <p:cNvPr id="16" name="Shape 14"/>
          <p:cNvSpPr/>
          <p:nvPr/>
        </p:nvSpPr>
        <p:spPr>
          <a:xfrm>
            <a:off x="457200" y="3364992"/>
            <a:ext cx="6126480" cy="530352"/>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7" name="Shape 15"/>
          <p:cNvSpPr/>
          <p:nvPr/>
        </p:nvSpPr>
        <p:spPr>
          <a:xfrm>
            <a:off x="603504" y="3483864"/>
            <a:ext cx="329184" cy="329184"/>
          </a:xfrm>
          <a:prstGeom prst="ellipse">
            <a:avLst/>
          </a:prstGeom>
          <a:solidFill>
            <a:srgbClr val="0F766E"/>
          </a:solidFill>
          <a:ln/>
        </p:spPr>
        <p:txBody>
          <a:bodyPr/>
          <a:lstStyle/>
          <a:p>
            <a:endParaRPr lang="en-US"/>
          </a:p>
        </p:txBody>
      </p:sp>
      <p:sp>
        <p:nvSpPr>
          <p:cNvPr id="18" name="Text 16"/>
          <p:cNvSpPr/>
          <p:nvPr/>
        </p:nvSpPr>
        <p:spPr>
          <a:xfrm>
            <a:off x="603504" y="3483864"/>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4</a:t>
            </a:r>
            <a:endParaRPr lang="en-US" sz="1500"/>
          </a:p>
        </p:txBody>
      </p:sp>
      <p:sp>
        <p:nvSpPr>
          <p:cNvPr id="19" name="Text 17"/>
          <p:cNvSpPr/>
          <p:nvPr/>
        </p:nvSpPr>
        <p:spPr>
          <a:xfrm>
            <a:off x="1097280" y="3364992"/>
            <a:ext cx="5303520" cy="530352"/>
          </a:xfrm>
          <a:prstGeom prst="rect">
            <a:avLst/>
          </a:prstGeom>
          <a:noFill/>
          <a:ln/>
        </p:spPr>
        <p:txBody>
          <a:bodyPr wrap="square" lIns="0" tIns="0" rIns="0" bIns="0" rtlCol="0" anchor="ctr"/>
          <a:lstStyle/>
          <a:p>
            <a:pPr marL="0" indent="0">
              <a:lnSpc>
                <a:spcPct val="100000"/>
              </a:lnSpc>
              <a:buNone/>
            </a:pPr>
            <a:r>
              <a:rPr lang="en-US" sz="1300" b="1">
                <a:solidFill>
                  <a:srgbClr val="16212E"/>
                </a:solidFill>
                <a:latin typeface="Calibri" pitchFamily="34" charset="0"/>
                <a:ea typeface="Calibri" pitchFamily="34" charset="-122"/>
                <a:cs typeface="Calibri" pitchFamily="34" charset="-120"/>
              </a:rPr>
              <a:t>Tell one client   </a:t>
            </a:r>
            <a:r>
              <a:rPr lang="en-US" sz="1100">
                <a:solidFill>
                  <a:srgbClr val="334155"/>
                </a:solidFill>
                <a:latin typeface="Calibri" pitchFamily="34" charset="0"/>
                <a:ea typeface="Calibri" pitchFamily="34" charset="-122"/>
                <a:cs typeface="Calibri" pitchFamily="34" charset="-120"/>
              </a:rPr>
              <a:t>Practice setting an expectation out loud with a client or colleague this week.</a:t>
            </a:r>
            <a:endParaRPr lang="en-US" sz="1300"/>
          </a:p>
        </p:txBody>
      </p:sp>
      <p:sp>
        <p:nvSpPr>
          <p:cNvPr id="20" name="Shape 18"/>
          <p:cNvSpPr/>
          <p:nvPr/>
        </p:nvSpPr>
        <p:spPr>
          <a:xfrm>
            <a:off x="457200" y="3968496"/>
            <a:ext cx="6126480" cy="530352"/>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1" name="Shape 19"/>
          <p:cNvSpPr/>
          <p:nvPr/>
        </p:nvSpPr>
        <p:spPr>
          <a:xfrm>
            <a:off x="603504" y="4087368"/>
            <a:ext cx="329184" cy="329184"/>
          </a:xfrm>
          <a:prstGeom prst="ellipse">
            <a:avLst/>
          </a:prstGeom>
          <a:solidFill>
            <a:srgbClr val="0F766E"/>
          </a:solidFill>
          <a:ln/>
        </p:spPr>
        <p:txBody>
          <a:bodyPr/>
          <a:lstStyle/>
          <a:p>
            <a:endParaRPr lang="en-US"/>
          </a:p>
        </p:txBody>
      </p:sp>
      <p:sp>
        <p:nvSpPr>
          <p:cNvPr id="22" name="Text 20"/>
          <p:cNvSpPr/>
          <p:nvPr/>
        </p:nvSpPr>
        <p:spPr>
          <a:xfrm>
            <a:off x="603504" y="4087368"/>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5</a:t>
            </a:r>
            <a:endParaRPr lang="en-US" sz="1500"/>
          </a:p>
        </p:txBody>
      </p:sp>
      <p:sp>
        <p:nvSpPr>
          <p:cNvPr id="23" name="Text 21"/>
          <p:cNvSpPr/>
          <p:nvPr/>
        </p:nvSpPr>
        <p:spPr>
          <a:xfrm>
            <a:off x="1097280" y="3968496"/>
            <a:ext cx="5303520" cy="530352"/>
          </a:xfrm>
          <a:prstGeom prst="rect">
            <a:avLst/>
          </a:prstGeom>
          <a:noFill/>
          <a:ln/>
        </p:spPr>
        <p:txBody>
          <a:bodyPr wrap="square" lIns="0" tIns="0" rIns="0" bIns="0" rtlCol="0" anchor="ctr"/>
          <a:lstStyle/>
          <a:p>
            <a:pPr marL="0" indent="0">
              <a:lnSpc>
                <a:spcPct val="100000"/>
              </a:lnSpc>
              <a:buNone/>
            </a:pPr>
            <a:r>
              <a:rPr lang="en-US" sz="1300" b="1">
                <a:solidFill>
                  <a:srgbClr val="16212E"/>
                </a:solidFill>
                <a:latin typeface="Calibri" pitchFamily="34" charset="0"/>
                <a:ea typeface="Calibri" pitchFamily="34" charset="-122"/>
                <a:cs typeface="Calibri" pitchFamily="34" charset="-120"/>
              </a:rPr>
              <a:t>Protect one focus block   </a:t>
            </a:r>
            <a:r>
              <a:rPr lang="en-US" sz="1100">
                <a:solidFill>
                  <a:srgbClr val="334155"/>
                </a:solidFill>
                <a:latin typeface="Calibri" pitchFamily="34" charset="0"/>
                <a:ea typeface="Calibri" pitchFamily="34" charset="-122"/>
                <a:cs typeface="Calibri" pitchFamily="34" charset="-120"/>
              </a:rPr>
              <a:t>Reserve a recurring, distraction-free hour for your most demanding work.</a:t>
            </a:r>
            <a:endParaRPr lang="en-US" sz="1300"/>
          </a:p>
        </p:txBody>
      </p:sp>
      <p:sp>
        <p:nvSpPr>
          <p:cNvPr id="24" name="Shape 22"/>
          <p:cNvSpPr/>
          <p:nvPr/>
        </p:nvSpPr>
        <p:spPr>
          <a:xfrm>
            <a:off x="6812280" y="1554480"/>
            <a:ext cx="1874520" cy="2944368"/>
          </a:xfrm>
          <a:prstGeom prst="rect">
            <a:avLst/>
          </a:prstGeom>
          <a:solidFill>
            <a:srgbClr val="16212E"/>
          </a:solidFill>
          <a:ln/>
          <a:effectLst>
            <a:outerShdw blurRad="114300" dist="38100" dir="5400000" algn="bl" rotWithShape="0">
              <a:srgbClr val="16212E">
                <a:alpha val="12000"/>
              </a:srgbClr>
            </a:outerShdw>
          </a:effectLst>
        </p:spPr>
        <p:txBody>
          <a:bodyPr/>
          <a:lstStyle/>
          <a:p>
            <a:endParaRPr lang="en-US"/>
          </a:p>
        </p:txBody>
      </p:sp>
      <p:sp>
        <p:nvSpPr>
          <p:cNvPr id="25" name="Shape 23"/>
          <p:cNvSpPr/>
          <p:nvPr/>
        </p:nvSpPr>
        <p:spPr>
          <a:xfrm>
            <a:off x="7059168" y="1810512"/>
            <a:ext cx="603504" cy="603504"/>
          </a:xfrm>
          <a:prstGeom prst="ellipse">
            <a:avLst/>
          </a:prstGeom>
          <a:solidFill>
            <a:srgbClr val="20303F"/>
          </a:solidFill>
          <a:ln/>
        </p:spPr>
        <p:txBody>
          <a:bodyPr/>
          <a:lstStyle/>
          <a:p>
            <a:endParaRPr lang="en-US"/>
          </a:p>
        </p:txBody>
      </p:sp>
      <p:pic>
        <p:nvPicPr>
          <p:cNvPr id="26" name="Image 0" descr="preencoded.png"/>
          <p:cNvPicPr>
            <a:picLocks noChangeAspect="1"/>
          </p:cNvPicPr>
          <p:nvPr/>
        </p:nvPicPr>
        <p:blipFill>
          <a:blip r:embed="rId3"/>
          <a:stretch>
            <a:fillRect/>
          </a:stretch>
        </p:blipFill>
        <p:spPr>
          <a:xfrm>
            <a:off x="7194956" y="1946300"/>
            <a:ext cx="331927" cy="331927"/>
          </a:xfrm>
          <a:prstGeom prst="rect">
            <a:avLst/>
          </a:prstGeom>
        </p:spPr>
      </p:pic>
      <p:sp>
        <p:nvSpPr>
          <p:cNvPr id="27" name="Text 24"/>
          <p:cNvSpPr/>
          <p:nvPr/>
        </p:nvSpPr>
        <p:spPr>
          <a:xfrm>
            <a:off x="7022592" y="2578608"/>
            <a:ext cx="1481328" cy="1783080"/>
          </a:xfrm>
          <a:prstGeom prst="rect">
            <a:avLst/>
          </a:prstGeom>
          <a:noFill/>
          <a:ln/>
        </p:spPr>
        <p:txBody>
          <a:bodyPr wrap="square" lIns="0" tIns="0" rIns="0" bIns="0" rtlCol="0" anchor="t"/>
          <a:lstStyle/>
          <a:p>
            <a:pPr marL="0" indent="0">
              <a:lnSpc>
                <a:spcPct val="112000"/>
              </a:lnSpc>
              <a:buNone/>
            </a:pPr>
            <a:r>
              <a:rPr lang="en-US" sz="1350">
                <a:solidFill>
                  <a:srgbClr val="FFFFFF"/>
                </a:solidFill>
                <a:latin typeface="Trebuchet MS" pitchFamily="34" charset="0"/>
                <a:ea typeface="Trebuchet MS" pitchFamily="34" charset="-122"/>
                <a:cs typeface="Trebuchet MS" pitchFamily="34" charset="-120"/>
              </a:rPr>
              <a:t>Small, repeatable steps reset expectations far better than one grand gesture.</a:t>
            </a:r>
            <a:endParaRPr lang="en-US" sz="1350"/>
          </a:p>
        </p:txBody>
      </p:sp>
      <p:sp>
        <p:nvSpPr>
          <p:cNvPr id="28" name="Text 25"/>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9" name="Text 26"/>
          <p:cNvSpPr/>
          <p:nvPr/>
        </p:nvSpPr>
        <p:spPr>
          <a:xfrm>
            <a:off x="8229600" y="4828032"/>
            <a:ext cx="457200" cy="274320"/>
          </a:xfrm>
          <a:prstGeom prst="rect">
            <a:avLst/>
          </a:prstGeom>
          <a:noFill/>
          <a:ln/>
        </p:spPr>
        <p:txBody>
          <a:bodyPr wrap="square" lIns="0" tIns="0" rIns="0" bIns="0" rtlCol="0" anchor="ctr"/>
          <a:lstStyle/>
          <a:p>
            <a:pPr marL="0" indent="0" algn="r">
              <a:buNone/>
            </a:pPr>
            <a:fld id="{413BFBD3-A99C-4461-BC74-CAA2C80CB124}" type="slidenum">
              <a:rPr lang="en-US" sz="850">
                <a:solidFill>
                  <a:srgbClr val="64748B"/>
                </a:solidFill>
                <a:latin typeface="Calibri" pitchFamily="34" charset="0"/>
                <a:ea typeface="Calibri" pitchFamily="34" charset="-122"/>
                <a:cs typeface="Calibri" pitchFamily="34" charset="-120"/>
              </a:rPr>
              <a:t>31</a:t>
            </a:fld>
            <a:endParaRPr lang="en-US" sz="85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5">
    <p:bg>
      <p:bgPr>
        <a:solidFill>
          <a:srgbClr val="F1F5F9"/>
        </a:solidFill>
        <a:effectLst/>
      </p:bgPr>
    </p:bg>
    <p:spTree>
      <p:nvGrpSpPr>
        <p:cNvPr id="1" name=""/>
        <p:cNvGrpSpPr/>
        <p:nvPr/>
      </p:nvGrpSpPr>
      <p:grpSpPr>
        <a:xfrm>
          <a:off x="0" y="0"/>
          <a:ext cx="0" cy="0"/>
          <a:chOff x="0" y="0"/>
          <a:chExt cx="0" cy="0"/>
        </a:xfrm>
      </p:grpSpPr>
      <p:sp>
        <p:nvSpPr>
          <p:cNvPr id="2" name="Text 0"/>
          <p:cNvSpPr/>
          <p:nvPr/>
        </p:nvSpPr>
        <p:spPr>
          <a:xfrm>
            <a:off x="457200" y="384048"/>
            <a:ext cx="8229600" cy="274320"/>
          </a:xfrm>
          <a:prstGeom prst="rect">
            <a:avLst/>
          </a:prstGeom>
          <a:noFill/>
          <a:ln/>
        </p:spPr>
        <p:txBody>
          <a:bodyPr wrap="square" lIns="0" tIns="0" rIns="0" bIns="0" rtlCol="0" anchor="ctr"/>
          <a:lstStyle/>
          <a:p>
            <a:pPr marL="0" indent="0">
              <a:buNone/>
            </a:pPr>
            <a:r>
              <a:rPr lang="en-US" sz="1100" b="1" kern="0" spc="300">
                <a:solidFill>
                  <a:srgbClr val="0F766E"/>
                </a:solidFill>
                <a:latin typeface="Trebuchet MS" pitchFamily="34" charset="0"/>
                <a:ea typeface="Trebuchet MS" pitchFamily="34" charset="-122"/>
                <a:cs typeface="Trebuchet MS" pitchFamily="34" charset="-120"/>
              </a:rPr>
              <a:t>BRINGING IT TOGETHER</a:t>
            </a:r>
            <a:endParaRPr lang="en-US" sz="1100"/>
          </a:p>
        </p:txBody>
      </p:sp>
      <p:sp>
        <p:nvSpPr>
          <p:cNvPr id="3" name="Text 1"/>
          <p:cNvSpPr/>
          <p:nvPr/>
        </p:nvSpPr>
        <p:spPr>
          <a:xfrm>
            <a:off x="457200" y="658368"/>
            <a:ext cx="8229600" cy="777240"/>
          </a:xfrm>
          <a:prstGeom prst="rect">
            <a:avLst/>
          </a:prstGeom>
          <a:noFill/>
          <a:ln/>
        </p:spPr>
        <p:txBody>
          <a:bodyPr wrap="square" lIns="0" tIns="0" rIns="0" bIns="0" rtlCol="0" anchor="t"/>
          <a:lstStyle/>
          <a:p>
            <a:pPr marL="0" indent="0">
              <a:buNone/>
            </a:pPr>
            <a:r>
              <a:rPr lang="en-US" sz="3000" b="1">
                <a:solidFill>
                  <a:srgbClr val="16212E"/>
                </a:solidFill>
                <a:latin typeface="Trebuchet MS" pitchFamily="34" charset="0"/>
                <a:ea typeface="Trebuchet MS" pitchFamily="34" charset="-122"/>
                <a:cs typeface="Trebuchet MS" pitchFamily="34" charset="-120"/>
              </a:rPr>
              <a:t>Key Takeaways</a:t>
            </a:r>
            <a:endParaRPr lang="en-US" sz="3000"/>
          </a:p>
        </p:txBody>
      </p:sp>
      <p:sp>
        <p:nvSpPr>
          <p:cNvPr id="4" name="Shape 2"/>
          <p:cNvSpPr/>
          <p:nvPr/>
        </p:nvSpPr>
        <p:spPr>
          <a:xfrm>
            <a:off x="457200" y="1591056"/>
            <a:ext cx="4041648" cy="12801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5" name="Shape 3"/>
          <p:cNvSpPr/>
          <p:nvPr/>
        </p:nvSpPr>
        <p:spPr>
          <a:xfrm>
            <a:off x="457200" y="1591056"/>
            <a:ext cx="64008" cy="1280160"/>
          </a:xfrm>
          <a:prstGeom prst="rect">
            <a:avLst/>
          </a:prstGeom>
          <a:solidFill>
            <a:srgbClr val="14B8A6"/>
          </a:solidFill>
          <a:ln/>
        </p:spPr>
        <p:txBody>
          <a:bodyPr/>
          <a:lstStyle/>
          <a:p>
            <a:endParaRPr lang="en-US"/>
          </a:p>
        </p:txBody>
      </p:sp>
      <p:sp>
        <p:nvSpPr>
          <p:cNvPr id="6" name="Shape 4"/>
          <p:cNvSpPr/>
          <p:nvPr/>
        </p:nvSpPr>
        <p:spPr>
          <a:xfrm>
            <a:off x="694944" y="1956816"/>
            <a:ext cx="566928" cy="566928"/>
          </a:xfrm>
          <a:prstGeom prst="ellipse">
            <a:avLst/>
          </a:prstGeom>
          <a:solidFill>
            <a:srgbClr val="CCFBF1"/>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822503" y="2084375"/>
            <a:ext cx="311810" cy="311810"/>
          </a:xfrm>
          <a:prstGeom prst="rect">
            <a:avLst/>
          </a:prstGeom>
        </p:spPr>
      </p:pic>
      <p:sp>
        <p:nvSpPr>
          <p:cNvPr id="8" name="Text 5"/>
          <p:cNvSpPr/>
          <p:nvPr/>
        </p:nvSpPr>
        <p:spPr>
          <a:xfrm>
            <a:off x="1426464" y="1810512"/>
            <a:ext cx="2871216" cy="411480"/>
          </a:xfrm>
          <a:prstGeom prst="rect">
            <a:avLst/>
          </a:prstGeom>
          <a:noFill/>
          <a:ln/>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Wellbeing is an ethics issue</a:t>
            </a:r>
            <a:endParaRPr lang="en-US" sz="1450"/>
          </a:p>
        </p:txBody>
      </p:sp>
      <p:sp>
        <p:nvSpPr>
          <p:cNvPr id="9" name="Text 6"/>
          <p:cNvSpPr/>
          <p:nvPr/>
        </p:nvSpPr>
        <p:spPr>
          <a:xfrm>
            <a:off x="1426464" y="2212848"/>
            <a:ext cx="2871216" cy="548640"/>
          </a:xfrm>
          <a:prstGeom prst="rect">
            <a:avLst/>
          </a:prstGeom>
          <a:noFill/>
          <a:ln/>
        </p:spPr>
        <p:txBody>
          <a:bodyPr wrap="square" lIns="0" tIns="0" rIns="0" bIns="0" rtlCol="0" anchor="t"/>
          <a:lstStyle/>
          <a:p>
            <a:pPr marL="0" indent="0">
              <a:lnSpc>
                <a:spcPct val="105000"/>
              </a:lnSpc>
              <a:buNone/>
            </a:pPr>
            <a:r>
              <a:rPr lang="en-US" sz="1100">
                <a:solidFill>
                  <a:srgbClr val="334155"/>
                </a:solidFill>
                <a:latin typeface="Calibri" pitchFamily="34" charset="0"/>
                <a:ea typeface="Calibri" pitchFamily="34" charset="-122"/>
                <a:cs typeface="Calibri" pitchFamily="34" charset="-120"/>
              </a:rPr>
              <a:t>Burnout and digital overload directly threaten competence, diligence, and judgment.</a:t>
            </a:r>
            <a:endParaRPr lang="en-US" sz="1100"/>
          </a:p>
        </p:txBody>
      </p:sp>
      <p:sp>
        <p:nvSpPr>
          <p:cNvPr id="10" name="Shape 7"/>
          <p:cNvSpPr/>
          <p:nvPr/>
        </p:nvSpPr>
        <p:spPr>
          <a:xfrm>
            <a:off x="4645152" y="1591056"/>
            <a:ext cx="4041648" cy="12801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1" name="Shape 8"/>
          <p:cNvSpPr/>
          <p:nvPr/>
        </p:nvSpPr>
        <p:spPr>
          <a:xfrm>
            <a:off x="4645152" y="1591056"/>
            <a:ext cx="64008" cy="1280160"/>
          </a:xfrm>
          <a:prstGeom prst="rect">
            <a:avLst/>
          </a:prstGeom>
          <a:solidFill>
            <a:srgbClr val="14B8A6"/>
          </a:solidFill>
          <a:ln/>
        </p:spPr>
        <p:txBody>
          <a:bodyPr/>
          <a:lstStyle/>
          <a:p>
            <a:endParaRPr lang="en-US"/>
          </a:p>
        </p:txBody>
      </p:sp>
      <p:sp>
        <p:nvSpPr>
          <p:cNvPr id="12" name="Shape 9"/>
          <p:cNvSpPr/>
          <p:nvPr/>
        </p:nvSpPr>
        <p:spPr>
          <a:xfrm>
            <a:off x="4882896" y="1956816"/>
            <a:ext cx="566928" cy="566928"/>
          </a:xfrm>
          <a:prstGeom prst="ellipse">
            <a:avLst/>
          </a:prstGeom>
          <a:solidFill>
            <a:srgbClr val="CCFBF1"/>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5010455" y="2084375"/>
            <a:ext cx="311810" cy="311810"/>
          </a:xfrm>
          <a:prstGeom prst="rect">
            <a:avLst/>
          </a:prstGeom>
        </p:spPr>
      </p:pic>
      <p:sp>
        <p:nvSpPr>
          <p:cNvPr id="14" name="Text 10"/>
          <p:cNvSpPr/>
          <p:nvPr/>
        </p:nvSpPr>
        <p:spPr>
          <a:xfrm>
            <a:off x="5614416" y="1810512"/>
            <a:ext cx="2871216" cy="411480"/>
          </a:xfrm>
          <a:prstGeom prst="rect">
            <a:avLst/>
          </a:prstGeom>
          <a:noFill/>
          <a:ln/>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The Rules don't demand 24/7</a:t>
            </a:r>
            <a:endParaRPr lang="en-US" sz="1450"/>
          </a:p>
        </p:txBody>
      </p:sp>
      <p:sp>
        <p:nvSpPr>
          <p:cNvPr id="15" name="Text 11"/>
          <p:cNvSpPr/>
          <p:nvPr/>
        </p:nvSpPr>
        <p:spPr>
          <a:xfrm>
            <a:off x="5614416" y="2212848"/>
            <a:ext cx="2871216" cy="548640"/>
          </a:xfrm>
          <a:prstGeom prst="rect">
            <a:avLst/>
          </a:prstGeom>
          <a:noFill/>
          <a:ln/>
        </p:spPr>
        <p:txBody>
          <a:bodyPr wrap="square" lIns="0" tIns="0" rIns="0" bIns="0" rtlCol="0" anchor="t"/>
          <a:lstStyle/>
          <a:p>
            <a:pPr marL="0" indent="0">
              <a:lnSpc>
                <a:spcPct val="105000"/>
              </a:lnSpc>
              <a:buNone/>
            </a:pPr>
            <a:r>
              <a:rPr lang="en-US" sz="1100">
                <a:solidFill>
                  <a:srgbClr val="334155"/>
                </a:solidFill>
                <a:latin typeface="Calibri" pitchFamily="34" charset="0"/>
                <a:ea typeface="Calibri" pitchFamily="34" charset="-122"/>
                <a:cs typeface="Calibri" pitchFamily="34" charset="-120"/>
              </a:rPr>
              <a:t>“Reasonable” and “prompt” leave ample room to set humane expectations.</a:t>
            </a:r>
            <a:endParaRPr lang="en-US" sz="1100"/>
          </a:p>
        </p:txBody>
      </p:sp>
      <p:sp>
        <p:nvSpPr>
          <p:cNvPr id="16" name="Shape 12"/>
          <p:cNvSpPr/>
          <p:nvPr/>
        </p:nvSpPr>
        <p:spPr>
          <a:xfrm>
            <a:off x="457200" y="3017520"/>
            <a:ext cx="4041648" cy="12801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17" name="Shape 13"/>
          <p:cNvSpPr/>
          <p:nvPr/>
        </p:nvSpPr>
        <p:spPr>
          <a:xfrm>
            <a:off x="457200" y="3017520"/>
            <a:ext cx="64008" cy="1280160"/>
          </a:xfrm>
          <a:prstGeom prst="rect">
            <a:avLst/>
          </a:prstGeom>
          <a:solidFill>
            <a:srgbClr val="14B8A6"/>
          </a:solidFill>
          <a:ln/>
        </p:spPr>
        <p:txBody>
          <a:bodyPr/>
          <a:lstStyle/>
          <a:p>
            <a:endParaRPr lang="en-US"/>
          </a:p>
        </p:txBody>
      </p:sp>
      <p:sp>
        <p:nvSpPr>
          <p:cNvPr id="18" name="Shape 14"/>
          <p:cNvSpPr/>
          <p:nvPr/>
        </p:nvSpPr>
        <p:spPr>
          <a:xfrm>
            <a:off x="694944" y="3383280"/>
            <a:ext cx="566928" cy="566928"/>
          </a:xfrm>
          <a:prstGeom prst="ellipse">
            <a:avLst/>
          </a:prstGeom>
          <a:solidFill>
            <a:srgbClr val="CCFBF1"/>
          </a:solidFill>
          <a:ln/>
        </p:spPr>
        <p:txBody>
          <a:bodyPr/>
          <a:lstStyle/>
          <a:p>
            <a:endParaRPr lang="en-US"/>
          </a:p>
        </p:txBody>
      </p:sp>
      <p:pic>
        <p:nvPicPr>
          <p:cNvPr id="19" name="Image 2" descr="preencoded.png"/>
          <p:cNvPicPr>
            <a:picLocks noChangeAspect="1"/>
          </p:cNvPicPr>
          <p:nvPr/>
        </p:nvPicPr>
        <p:blipFill>
          <a:blip r:embed="rId5"/>
          <a:stretch>
            <a:fillRect/>
          </a:stretch>
        </p:blipFill>
        <p:spPr>
          <a:xfrm>
            <a:off x="822503" y="3510839"/>
            <a:ext cx="311810" cy="311810"/>
          </a:xfrm>
          <a:prstGeom prst="rect">
            <a:avLst/>
          </a:prstGeom>
        </p:spPr>
      </p:pic>
      <p:sp>
        <p:nvSpPr>
          <p:cNvPr id="20" name="Text 15"/>
          <p:cNvSpPr/>
          <p:nvPr/>
        </p:nvSpPr>
        <p:spPr>
          <a:xfrm>
            <a:off x="1426464" y="3236976"/>
            <a:ext cx="2871216" cy="411480"/>
          </a:xfrm>
          <a:prstGeom prst="rect">
            <a:avLst/>
          </a:prstGeom>
          <a:noFill/>
          <a:ln/>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Boundaries start at intake</a:t>
            </a:r>
            <a:endParaRPr lang="en-US" sz="1450"/>
          </a:p>
        </p:txBody>
      </p:sp>
      <p:sp>
        <p:nvSpPr>
          <p:cNvPr id="21" name="Text 16"/>
          <p:cNvSpPr/>
          <p:nvPr/>
        </p:nvSpPr>
        <p:spPr>
          <a:xfrm>
            <a:off x="1426464" y="3639312"/>
            <a:ext cx="2871216" cy="548640"/>
          </a:xfrm>
          <a:prstGeom prst="rect">
            <a:avLst/>
          </a:prstGeom>
          <a:noFill/>
          <a:ln/>
        </p:spPr>
        <p:txBody>
          <a:bodyPr wrap="square" lIns="0" tIns="0" rIns="0" bIns="0" rtlCol="0" anchor="t"/>
          <a:lstStyle/>
          <a:p>
            <a:pPr marL="0" indent="0">
              <a:lnSpc>
                <a:spcPct val="105000"/>
              </a:lnSpc>
              <a:buNone/>
            </a:pPr>
            <a:r>
              <a:rPr lang="en-US" sz="1100">
                <a:solidFill>
                  <a:srgbClr val="334155"/>
                </a:solidFill>
                <a:latin typeface="Calibri" pitchFamily="34" charset="0"/>
                <a:ea typeface="Calibri" pitchFamily="34" charset="-122"/>
                <a:cs typeface="Calibri" pitchFamily="34" charset="-120"/>
              </a:rPr>
              <a:t>Engagement letters and early conversations prevent boundary creep before it starts.</a:t>
            </a:r>
            <a:endParaRPr lang="en-US" sz="1100"/>
          </a:p>
        </p:txBody>
      </p:sp>
      <p:sp>
        <p:nvSpPr>
          <p:cNvPr id="22" name="Shape 17"/>
          <p:cNvSpPr/>
          <p:nvPr/>
        </p:nvSpPr>
        <p:spPr>
          <a:xfrm>
            <a:off x="4645152" y="3017520"/>
            <a:ext cx="4041648" cy="1280160"/>
          </a:xfrm>
          <a:prstGeom prst="rect">
            <a:avLst/>
          </a:prstGeom>
          <a:solidFill>
            <a:srgbClr val="FFFFFF"/>
          </a:solidFill>
          <a:ln/>
          <a:effectLst>
            <a:outerShdw blurRad="114300" dist="38100" dir="5400000" algn="bl" rotWithShape="0">
              <a:srgbClr val="16212E">
                <a:alpha val="12000"/>
              </a:srgbClr>
            </a:outerShdw>
          </a:effectLst>
        </p:spPr>
        <p:txBody>
          <a:bodyPr/>
          <a:lstStyle/>
          <a:p>
            <a:endParaRPr lang="en-US"/>
          </a:p>
        </p:txBody>
      </p:sp>
      <p:sp>
        <p:nvSpPr>
          <p:cNvPr id="23" name="Shape 18"/>
          <p:cNvSpPr/>
          <p:nvPr/>
        </p:nvSpPr>
        <p:spPr>
          <a:xfrm>
            <a:off x="4645152" y="3017520"/>
            <a:ext cx="64008" cy="1280160"/>
          </a:xfrm>
          <a:prstGeom prst="rect">
            <a:avLst/>
          </a:prstGeom>
          <a:solidFill>
            <a:srgbClr val="14B8A6"/>
          </a:solidFill>
          <a:ln/>
        </p:spPr>
        <p:txBody>
          <a:bodyPr/>
          <a:lstStyle/>
          <a:p>
            <a:endParaRPr lang="en-US"/>
          </a:p>
        </p:txBody>
      </p:sp>
      <p:sp>
        <p:nvSpPr>
          <p:cNvPr id="24" name="Shape 19"/>
          <p:cNvSpPr/>
          <p:nvPr/>
        </p:nvSpPr>
        <p:spPr>
          <a:xfrm>
            <a:off x="4882896" y="3383280"/>
            <a:ext cx="566928" cy="566928"/>
          </a:xfrm>
          <a:prstGeom prst="ellipse">
            <a:avLst/>
          </a:prstGeom>
          <a:solidFill>
            <a:srgbClr val="CCFBF1"/>
          </a:solidFill>
          <a:ln/>
        </p:spPr>
        <p:txBody>
          <a:bodyPr/>
          <a:lstStyle/>
          <a:p>
            <a:endParaRPr lang="en-US"/>
          </a:p>
        </p:txBody>
      </p:sp>
      <p:pic>
        <p:nvPicPr>
          <p:cNvPr id="25" name="Image 3" descr="preencoded.png"/>
          <p:cNvPicPr>
            <a:picLocks noChangeAspect="1"/>
          </p:cNvPicPr>
          <p:nvPr/>
        </p:nvPicPr>
        <p:blipFill>
          <a:blip r:embed="rId6"/>
          <a:stretch>
            <a:fillRect/>
          </a:stretch>
        </p:blipFill>
        <p:spPr>
          <a:xfrm>
            <a:off x="5010455" y="3510839"/>
            <a:ext cx="311810" cy="311810"/>
          </a:xfrm>
          <a:prstGeom prst="rect">
            <a:avLst/>
          </a:prstGeom>
        </p:spPr>
      </p:pic>
      <p:sp>
        <p:nvSpPr>
          <p:cNvPr id="26" name="Text 20"/>
          <p:cNvSpPr/>
          <p:nvPr/>
        </p:nvSpPr>
        <p:spPr>
          <a:xfrm>
            <a:off x="5614416" y="3236976"/>
            <a:ext cx="2871216" cy="411480"/>
          </a:xfrm>
          <a:prstGeom prst="rect">
            <a:avLst/>
          </a:prstGeom>
          <a:noFill/>
          <a:ln/>
        </p:spPr>
        <p:txBody>
          <a:bodyPr wrap="square" lIns="0" tIns="0" rIns="0" bIns="0" rtlCol="0" anchor="t"/>
          <a:lstStyle/>
          <a:p>
            <a:pPr marL="0" indent="0">
              <a:buNone/>
            </a:pPr>
            <a:r>
              <a:rPr lang="en-US" sz="1450" b="1">
                <a:solidFill>
                  <a:srgbClr val="16212E"/>
                </a:solidFill>
                <a:latin typeface="Trebuchet MS" pitchFamily="34" charset="0"/>
                <a:ea typeface="Trebuchet MS" pitchFamily="34" charset="-122"/>
                <a:cs typeface="Trebuchet MS" pitchFamily="34" charset="-120"/>
              </a:rPr>
              <a:t>Sustainability is a practice</a:t>
            </a:r>
            <a:endParaRPr lang="en-US" sz="1450"/>
          </a:p>
        </p:txBody>
      </p:sp>
      <p:sp>
        <p:nvSpPr>
          <p:cNvPr id="27" name="Text 21"/>
          <p:cNvSpPr/>
          <p:nvPr/>
        </p:nvSpPr>
        <p:spPr>
          <a:xfrm>
            <a:off x="5614416" y="3639312"/>
            <a:ext cx="2871216" cy="548640"/>
          </a:xfrm>
          <a:prstGeom prst="rect">
            <a:avLst/>
          </a:prstGeom>
          <a:noFill/>
          <a:ln/>
        </p:spPr>
        <p:txBody>
          <a:bodyPr wrap="square" lIns="0" tIns="0" rIns="0" bIns="0" rtlCol="0" anchor="t"/>
          <a:lstStyle/>
          <a:p>
            <a:pPr marL="0" indent="0">
              <a:lnSpc>
                <a:spcPct val="105000"/>
              </a:lnSpc>
              <a:buNone/>
            </a:pPr>
            <a:r>
              <a:rPr lang="en-US" sz="1100">
                <a:solidFill>
                  <a:srgbClr val="334155"/>
                </a:solidFill>
                <a:latin typeface="Calibri" pitchFamily="34" charset="0"/>
                <a:ea typeface="Calibri" pitchFamily="34" charset="-122"/>
                <a:cs typeface="Calibri" pitchFamily="34" charset="-120"/>
              </a:rPr>
              <a:t>Daily habits and a supportive culture protect both lawyers and clients.</a:t>
            </a:r>
            <a:endParaRPr lang="en-US" sz="1100"/>
          </a:p>
        </p:txBody>
      </p:sp>
      <p:sp>
        <p:nvSpPr>
          <p:cNvPr id="28" name="Text 22"/>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64748B"/>
                </a:solidFill>
                <a:latin typeface="Calibri" pitchFamily="34" charset="0"/>
                <a:ea typeface="Calibri" pitchFamily="34" charset="-122"/>
                <a:cs typeface="Calibri" pitchFamily="34" charset="-120"/>
              </a:rPr>
              <a:t>Drawing the Line  ·  Client Boundaries in the Digital Age</a:t>
            </a:r>
            <a:endParaRPr lang="en-US" sz="850"/>
          </a:p>
        </p:txBody>
      </p:sp>
      <p:sp>
        <p:nvSpPr>
          <p:cNvPr id="29" name="Text 23"/>
          <p:cNvSpPr/>
          <p:nvPr/>
        </p:nvSpPr>
        <p:spPr>
          <a:xfrm>
            <a:off x="8229600" y="4828032"/>
            <a:ext cx="457200" cy="274320"/>
          </a:xfrm>
          <a:prstGeom prst="rect">
            <a:avLst/>
          </a:prstGeom>
          <a:noFill/>
          <a:ln/>
        </p:spPr>
        <p:txBody>
          <a:bodyPr wrap="square" lIns="0" tIns="0" rIns="0" bIns="0" rtlCol="0" anchor="ctr"/>
          <a:lstStyle/>
          <a:p>
            <a:pPr marL="0" indent="0" algn="r">
              <a:buNone/>
            </a:pPr>
            <a:fld id="{018B1EAE-33F6-4D1B-9F1B-7C3C30F3581C}" type="slidenum">
              <a:rPr lang="en-US" sz="850">
                <a:solidFill>
                  <a:srgbClr val="64748B"/>
                </a:solidFill>
                <a:latin typeface="Calibri" pitchFamily="34" charset="0"/>
                <a:ea typeface="Calibri" pitchFamily="34" charset="-122"/>
                <a:cs typeface="Calibri" pitchFamily="34" charset="-120"/>
              </a:rPr>
              <a:t>32</a:t>
            </a:fld>
            <a:endParaRPr lang="en-US" sz="85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6">
    <p:bg>
      <p:bgPr>
        <a:solidFill>
          <a:srgbClr val="F4F7FA"/>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14B8A6"/>
          </a:solidFill>
          <a:ln/>
        </p:spPr>
        <p:txBody>
          <a:bodyPr/>
          <a:lstStyle/>
          <a:p>
            <a:endParaRPr lang="en-US"/>
          </a:p>
        </p:txBody>
      </p:sp>
      <p:sp>
        <p:nvSpPr>
          <p:cNvPr id="3" name="Text 1"/>
          <p:cNvSpPr/>
          <p:nvPr/>
        </p:nvSpPr>
        <p:spPr>
          <a:xfrm>
            <a:off x="731520" y="914400"/>
            <a:ext cx="7772400" cy="320040"/>
          </a:xfrm>
          <a:prstGeom prst="rect">
            <a:avLst/>
          </a:prstGeom>
          <a:noFill/>
          <a:ln/>
        </p:spPr>
        <p:txBody>
          <a:bodyPr wrap="square" lIns="0" tIns="0" rIns="0" bIns="0" rtlCol="0" anchor="ctr"/>
          <a:lstStyle/>
          <a:p>
            <a:pPr marL="0" indent="0">
              <a:buNone/>
            </a:pPr>
            <a:r>
              <a:rPr lang="en-US" sz="1300" b="1" kern="0" spc="300">
                <a:solidFill>
                  <a:srgbClr val="0F766E"/>
                </a:solidFill>
                <a:latin typeface="Trebuchet MS" pitchFamily="34" charset="0"/>
                <a:ea typeface="Trebuchet MS" pitchFamily="34" charset="-122"/>
                <a:cs typeface="Trebuchet MS" pitchFamily="34" charset="-120"/>
              </a:rPr>
              <a:t>THANK YOU</a:t>
            </a:r>
            <a:endParaRPr lang="en-US" sz="1300"/>
          </a:p>
        </p:txBody>
      </p:sp>
      <p:sp>
        <p:nvSpPr>
          <p:cNvPr id="4" name="Text 2"/>
          <p:cNvSpPr/>
          <p:nvPr/>
        </p:nvSpPr>
        <p:spPr>
          <a:xfrm>
            <a:off x="731520" y="1289050"/>
            <a:ext cx="5486400" cy="1097280"/>
          </a:xfrm>
          <a:prstGeom prst="rect">
            <a:avLst/>
          </a:prstGeom>
          <a:noFill/>
          <a:ln/>
        </p:spPr>
        <p:txBody>
          <a:bodyPr wrap="square" lIns="0" tIns="0" rIns="0" bIns="0" rtlCol="0" anchor="t"/>
          <a:lstStyle/>
          <a:p>
            <a:pPr marL="0" indent="0">
              <a:buNone/>
            </a:pPr>
            <a:r>
              <a:rPr lang="en-US" sz="3400" b="1">
                <a:solidFill>
                  <a:srgbClr val="16212E"/>
                </a:solidFill>
                <a:latin typeface="Trebuchet MS" pitchFamily="34" charset="0"/>
                <a:ea typeface="Trebuchet MS" pitchFamily="34" charset="-122"/>
                <a:cs typeface="Trebuchet MS" pitchFamily="34" charset="-120"/>
              </a:rPr>
              <a:t>Set the boundary. Protect the lawyer.</a:t>
            </a:r>
            <a:endParaRPr lang="en-US" sz="3400"/>
          </a:p>
        </p:txBody>
      </p:sp>
      <p:sp>
        <p:nvSpPr>
          <p:cNvPr id="5" name="Text 3"/>
          <p:cNvSpPr/>
          <p:nvPr/>
        </p:nvSpPr>
        <p:spPr>
          <a:xfrm>
            <a:off x="731520" y="2438400"/>
            <a:ext cx="5486400" cy="822960"/>
          </a:xfrm>
          <a:prstGeom prst="rect">
            <a:avLst/>
          </a:prstGeom>
          <a:noFill/>
          <a:ln/>
        </p:spPr>
        <p:txBody>
          <a:bodyPr wrap="square" lIns="0" tIns="0" rIns="0" bIns="0" rtlCol="0" anchor="t"/>
          <a:lstStyle/>
          <a:p>
            <a:pPr marL="0" indent="0">
              <a:lnSpc>
                <a:spcPct val="115000"/>
              </a:lnSpc>
              <a:buNone/>
            </a:pPr>
            <a:r>
              <a:rPr lang="en-US" sz="1400">
                <a:solidFill>
                  <a:srgbClr val="475569"/>
                </a:solidFill>
                <a:latin typeface="Calibri" pitchFamily="34" charset="0"/>
                <a:ea typeface="Calibri" pitchFamily="34" charset="-122"/>
                <a:cs typeface="Calibri" pitchFamily="34" charset="-120"/>
              </a:rPr>
              <a:t>In the digital age, boundaries aren't a retreat from client service — they're what make sustainable, ethical, high-quality representation possible.</a:t>
            </a:r>
            <a:endParaRPr lang="en-US" sz="1400"/>
          </a:p>
        </p:txBody>
      </p:sp>
      <p:sp>
        <p:nvSpPr>
          <p:cNvPr id="6" name="Shape 4"/>
          <p:cNvSpPr/>
          <p:nvPr/>
        </p:nvSpPr>
        <p:spPr>
          <a:xfrm>
            <a:off x="731520" y="3246120"/>
            <a:ext cx="5486400" cy="1143000"/>
          </a:xfrm>
          <a:prstGeom prst="rect">
            <a:avLst/>
          </a:prstGeom>
          <a:solidFill>
            <a:srgbClr val="E7EEF3"/>
          </a:solidFill>
          <a:ln/>
        </p:spPr>
        <p:txBody>
          <a:bodyPr/>
          <a:lstStyle/>
          <a:p>
            <a:endParaRPr lang="en-US"/>
          </a:p>
        </p:txBody>
      </p:sp>
      <p:sp>
        <p:nvSpPr>
          <p:cNvPr id="7" name="Shape 5"/>
          <p:cNvSpPr/>
          <p:nvPr/>
        </p:nvSpPr>
        <p:spPr>
          <a:xfrm>
            <a:off x="731520" y="3246120"/>
            <a:ext cx="73152" cy="1143000"/>
          </a:xfrm>
          <a:prstGeom prst="rect">
            <a:avLst/>
          </a:prstGeom>
          <a:solidFill>
            <a:srgbClr val="14B8A6"/>
          </a:solidFill>
          <a:ln/>
        </p:spPr>
        <p:txBody>
          <a:bodyPr/>
          <a:lstStyle/>
          <a:p>
            <a:endParaRPr lang="en-US"/>
          </a:p>
        </p:txBody>
      </p:sp>
      <p:sp>
        <p:nvSpPr>
          <p:cNvPr id="8" name="Shape 6"/>
          <p:cNvSpPr/>
          <p:nvPr/>
        </p:nvSpPr>
        <p:spPr>
          <a:xfrm>
            <a:off x="960120" y="3493008"/>
            <a:ext cx="640080" cy="640080"/>
          </a:xfrm>
          <a:prstGeom prst="ellipse">
            <a:avLst/>
          </a:prstGeom>
          <a:solidFill>
            <a:srgbClr val="16212E"/>
          </a:solidFill>
          <a:ln/>
        </p:spPr>
        <p:txBody>
          <a:bodyPr/>
          <a:lstStyle/>
          <a:p>
            <a:endParaRPr lang="en-US"/>
          </a:p>
        </p:txBody>
      </p:sp>
      <p:pic>
        <p:nvPicPr>
          <p:cNvPr id="9" name="Image 0" descr="preencoded.png"/>
          <p:cNvPicPr>
            <a:picLocks noChangeAspect="1"/>
          </p:cNvPicPr>
          <p:nvPr/>
        </p:nvPicPr>
        <p:blipFill>
          <a:blip r:embed="rId3"/>
          <a:stretch>
            <a:fillRect/>
          </a:stretch>
        </p:blipFill>
        <p:spPr>
          <a:xfrm>
            <a:off x="1104138" y="3637026"/>
            <a:ext cx="352044" cy="352044"/>
          </a:xfrm>
          <a:prstGeom prst="rect">
            <a:avLst/>
          </a:prstGeom>
        </p:spPr>
      </p:pic>
      <p:sp>
        <p:nvSpPr>
          <p:cNvPr id="10" name="Text 7"/>
          <p:cNvSpPr/>
          <p:nvPr/>
        </p:nvSpPr>
        <p:spPr>
          <a:xfrm>
            <a:off x="1783080" y="3401568"/>
            <a:ext cx="4297680" cy="320040"/>
          </a:xfrm>
          <a:prstGeom prst="rect">
            <a:avLst/>
          </a:prstGeom>
          <a:noFill/>
          <a:ln/>
        </p:spPr>
        <p:txBody>
          <a:bodyPr wrap="square" lIns="0" tIns="0" rIns="0" bIns="0" rtlCol="0" anchor="ctr"/>
          <a:lstStyle/>
          <a:p>
            <a:pPr marL="0" indent="0">
              <a:buNone/>
            </a:pPr>
            <a:r>
              <a:rPr lang="en-US" sz="1400" b="1">
                <a:solidFill>
                  <a:srgbClr val="16212E"/>
                </a:solidFill>
                <a:latin typeface="Trebuchet MS" pitchFamily="34" charset="0"/>
                <a:ea typeface="Trebuchet MS" pitchFamily="34" charset="-122"/>
                <a:cs typeface="Trebuchet MS" pitchFamily="34" charset="-120"/>
              </a:rPr>
              <a:t>Need support?</a:t>
            </a:r>
            <a:endParaRPr lang="en-US" sz="1400"/>
          </a:p>
        </p:txBody>
      </p:sp>
      <p:sp>
        <p:nvSpPr>
          <p:cNvPr id="11" name="Text 8"/>
          <p:cNvSpPr/>
          <p:nvPr/>
        </p:nvSpPr>
        <p:spPr>
          <a:xfrm>
            <a:off x="1783080" y="3712464"/>
            <a:ext cx="4297680" cy="640080"/>
          </a:xfrm>
          <a:prstGeom prst="rect">
            <a:avLst/>
          </a:prstGeom>
          <a:noFill/>
          <a:ln/>
        </p:spPr>
        <p:txBody>
          <a:bodyPr wrap="square" lIns="0" tIns="0" rIns="0" bIns="0" rtlCol="0" anchor="t"/>
          <a:lstStyle/>
          <a:p>
            <a:pPr marL="0" indent="0">
              <a:lnSpc>
                <a:spcPct val="105000"/>
              </a:lnSpc>
              <a:buNone/>
            </a:pPr>
            <a:r>
              <a:rPr lang="en-US" sz="1150">
                <a:solidFill>
                  <a:srgbClr val="475569"/>
                </a:solidFill>
                <a:latin typeface="Calibri" pitchFamily="34" charset="0"/>
                <a:ea typeface="Calibri" pitchFamily="34" charset="-122"/>
                <a:cs typeface="Calibri" pitchFamily="34" charset="-120"/>
              </a:rPr>
              <a:t>Lawyers Concerned for Lawyers of Pennsylvania offers free, confidential help — 24/7 at 1-888-999-1941.</a:t>
            </a:r>
            <a:endParaRPr lang="en-US" sz="1150"/>
          </a:p>
        </p:txBody>
      </p:sp>
      <p:pic>
        <p:nvPicPr>
          <p:cNvPr id="13" name="Support Photo"/>
          <p:cNvPicPr>
            <a:picLocks noChangeAspect="1"/>
          </p:cNvPicPr>
          <p:nvPr/>
        </p:nvPicPr>
        <p:blipFill>
          <a:blip r:embed="rId4"/>
          <a:stretch>
            <a:fillRect/>
          </a:stretch>
        </p:blipFill>
        <p:spPr>
          <a:xfrm>
            <a:off x="6248400" y="731520"/>
            <a:ext cx="2438400" cy="2438400"/>
          </a:xfrm>
          <a:prstGeom prst="rect">
            <a:avLst/>
          </a:prstGeom>
        </p:spPr>
      </p:pic>
      <p:sp>
        <p:nvSpPr>
          <p:cNvPr id="14" name="Text 10"/>
          <p:cNvSpPr/>
          <p:nvPr/>
        </p:nvSpPr>
        <p:spPr>
          <a:xfrm>
            <a:off x="6248400" y="3340000"/>
            <a:ext cx="2438400" cy="731520"/>
          </a:xfrm>
          <a:prstGeom prst="rect">
            <a:avLst/>
          </a:prstGeom>
          <a:noFill/>
          <a:ln/>
        </p:spPr>
        <p:txBody>
          <a:bodyPr wrap="square" lIns="0" tIns="0" rIns="0" bIns="0" rtlCol="0" anchor="t"/>
          <a:lstStyle/>
          <a:p>
            <a:pPr marL="0" indent="0" algn="ctr">
              <a:buNone/>
            </a:pPr>
            <a:r>
              <a:rPr lang="en-US" sz="1500" b="1">
                <a:solidFill>
                  <a:srgbClr val="0F766E"/>
                </a:solidFill>
                <a:latin typeface="Trebuchet MS" pitchFamily="34" charset="0"/>
                <a:ea typeface="Trebuchet MS" pitchFamily="34" charset="-122"/>
                <a:cs typeface="Trebuchet MS" pitchFamily="34" charset="-120"/>
              </a:rPr>
              <a:t>Questions &amp; Discussion</a:t>
            </a:r>
            <a:endParaRPr lang="en-US" sz="1500"/>
          </a:p>
        </p:txBody>
      </p:sp>
      <p:sp>
        <p:nvSpPr>
          <p:cNvPr id="900" name="Slide Number"/>
          <p:cNvSpPr/>
          <p:nvPr/>
        </p:nvSpPr>
        <p:spPr>
          <a:xfrm>
            <a:off x="8229600" y="4828032"/>
            <a:ext cx="457200" cy="274320"/>
          </a:xfrm>
          <a:prstGeom prst="rect">
            <a:avLst/>
          </a:prstGeom>
          <a:noFill/>
          <a:ln/>
        </p:spPr>
        <p:txBody>
          <a:bodyPr wrap="square" lIns="0" tIns="0" rIns="0" bIns="0" rtlCol="0" anchor="ctr"/>
          <a:lstStyle/>
          <a:p>
            <a:pPr marL="0" indent="0" algn="r">
              <a:buNone/>
            </a:pPr>
            <a:fld id="{B7C93DB1-4BC0-40D7-804D-11F9ADDE7A75}" type="slidenum">
              <a:rPr lang="en-US" sz="850">
                <a:solidFill>
                  <a:srgbClr val="64748B"/>
                </a:solidFill>
                <a:latin typeface="Calibri" pitchFamily="34" charset="0"/>
                <a:ea typeface="Calibri" pitchFamily="34" charset="-122"/>
                <a:cs typeface="Calibri" pitchFamily="34" charset="-120"/>
              </a:rPr>
              <a:t>33</a:t>
            </a:fld>
            <a:endParaRPr lang="en-US" sz="85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op-rule">
            <a:extLst>
              <a:ext uri="{FF2B5EF4-FFF2-40B4-BE49-F238E27FC236}">
                <a16:creationId xmlns:a16="http://schemas.microsoft.com/office/drawing/2014/main" id="{7A45EA20-8194-424E-B618-907FD17B7B01}"/>
              </a:ext>
            </a:extLst>
          </p:cNvPr>
          <p:cNvSpPr>
            <a:spLocks noGrp="1"/>
          </p:cNvSpPr>
          <p:nvPr/>
        </p:nvSpPr>
        <p:spPr>
          <a:xfrm>
            <a:off x="514350" y="335757"/>
            <a:ext cx="8115300" cy="21431"/>
          </a:xfrm>
          <a:prstGeom prst="rect">
            <a:avLst/>
          </a:prstGeom>
          <a:solidFill>
            <a:srgbClr val="8F1D35"/>
          </a:solidFill>
          <a:ln w="0">
            <a:solidFill>
              <a:srgbClr val="8F1D35"/>
            </a:solidFill>
            <a:prstDash val="solid"/>
          </a:ln>
        </p:spPr>
        <p:txBody>
          <a:bodyPr/>
          <a:lstStyle/>
          <a:p>
            <a:endParaRPr lang="en-US" sz="1350"/>
          </a:p>
        </p:txBody>
      </p:sp>
      <p:sp>
        <p:nvSpPr>
          <p:cNvPr id="2" name="eyebrow">
            <a:extLst>
              <a:ext uri="{FF2B5EF4-FFF2-40B4-BE49-F238E27FC236}">
                <a16:creationId xmlns:a16="http://schemas.microsoft.com/office/drawing/2014/main" id="{541951A1-1D87-4803-936B-8564149557F0}"/>
              </a:ext>
            </a:extLst>
          </p:cNvPr>
          <p:cNvSpPr>
            <a:spLocks noGrp="1"/>
          </p:cNvSpPr>
          <p:nvPr/>
        </p:nvSpPr>
        <p:spPr>
          <a:xfrm>
            <a:off x="514350" y="428625"/>
            <a:ext cx="4643438" cy="178594"/>
          </a:xfrm>
          <a:prstGeom prst="rect">
            <a:avLst/>
          </a:prstGeom>
          <a:noFill/>
          <a:ln w="0">
            <a:noFill/>
            <a:prstDash val="solid"/>
          </a:ln>
        </p:spPr>
        <p:txBody>
          <a:bodyPr/>
          <a:lstStyle/>
          <a:p>
            <a:pPr>
              <a:defRPr sz="1050" b="1">
                <a:solidFill>
                  <a:srgbClr val="8F1D35"/>
                </a:solidFill>
                <a:latin typeface="Aptos"/>
                <a:ea typeface="Aptos"/>
                <a:cs typeface="Aptos"/>
              </a:defRPr>
            </a:pPr>
            <a:r>
              <a:rPr sz="788" b="1">
                <a:solidFill>
                  <a:srgbClr val="8F1D35"/>
                </a:solidFill>
                <a:latin typeface="Aptos"/>
                <a:ea typeface="Aptos"/>
                <a:cs typeface="Aptos"/>
              </a:rPr>
              <a:t>LAWYER WELL-BEING  |  10-YEAR BENCHMARK</a:t>
            </a:r>
          </a:p>
        </p:txBody>
      </p:sp>
      <p:sp>
        <p:nvSpPr>
          <p:cNvPr id="3" name="headline">
            <a:extLst>
              <a:ext uri="{FF2B5EF4-FFF2-40B4-BE49-F238E27FC236}">
                <a16:creationId xmlns:a16="http://schemas.microsoft.com/office/drawing/2014/main" id="{5950D775-1C42-4C9A-B90D-546479AFF2B6}"/>
              </a:ext>
            </a:extLst>
          </p:cNvPr>
          <p:cNvSpPr>
            <a:spLocks noGrp="1"/>
          </p:cNvSpPr>
          <p:nvPr/>
        </p:nvSpPr>
        <p:spPr>
          <a:xfrm>
            <a:off x="514350" y="650081"/>
            <a:ext cx="8115300" cy="414338"/>
          </a:xfrm>
          <a:prstGeom prst="rect">
            <a:avLst/>
          </a:prstGeom>
          <a:noFill/>
          <a:ln w="0">
            <a:noFill/>
            <a:prstDash val="solid"/>
          </a:ln>
        </p:spPr>
        <p:txBody>
          <a:bodyPr wrap="square"/>
          <a:lstStyle/>
          <a:p>
            <a:pPr>
              <a:defRPr sz="2850" b="1">
                <a:solidFill>
                  <a:srgbClr val="252525"/>
                </a:solidFill>
                <a:latin typeface="Georgia"/>
                <a:ea typeface="Georgia"/>
                <a:cs typeface="Georgia"/>
              </a:defRPr>
            </a:pPr>
            <a:r>
              <a:rPr sz="1913" b="1">
                <a:solidFill>
                  <a:srgbClr val="252525"/>
                </a:solidFill>
                <a:latin typeface="Georgia"/>
                <a:ea typeface="Georgia"/>
                <a:cs typeface="Georgia"/>
              </a:rPr>
              <a:t>Colleague distress is visible—and raises practice concerns</a:t>
            </a:r>
          </a:p>
        </p:txBody>
      </p:sp>
      <p:sp>
        <p:nvSpPr>
          <p:cNvPr id="4" name="subtitle">
            <a:extLst>
              <a:ext uri="{FF2B5EF4-FFF2-40B4-BE49-F238E27FC236}">
                <a16:creationId xmlns:a16="http://schemas.microsoft.com/office/drawing/2014/main" id="{3C211C51-BB4D-48C4-A5C2-264EEC077F8D}"/>
              </a:ext>
            </a:extLst>
          </p:cNvPr>
          <p:cNvSpPr>
            <a:spLocks noGrp="1"/>
          </p:cNvSpPr>
          <p:nvPr/>
        </p:nvSpPr>
        <p:spPr>
          <a:xfrm>
            <a:off x="514350" y="1114425"/>
            <a:ext cx="6072188" cy="214313"/>
          </a:xfrm>
          <a:prstGeom prst="rect">
            <a:avLst/>
          </a:prstGeom>
          <a:noFill/>
          <a:ln w="0">
            <a:noFill/>
            <a:prstDash val="solid"/>
          </a:ln>
        </p:spPr>
        <p:txBody>
          <a:bodyPr wrap="square"/>
          <a:lstStyle/>
          <a:p>
            <a:pPr>
              <a:defRPr sz="1350">
                <a:solidFill>
                  <a:srgbClr val="5E5954"/>
                </a:solidFill>
                <a:latin typeface="Aptos"/>
                <a:ea typeface="Aptos"/>
                <a:cs typeface="Aptos"/>
              </a:defRPr>
            </a:pPr>
            <a:r>
              <a:rPr sz="1013">
                <a:solidFill>
                  <a:srgbClr val="5E5954"/>
                </a:solidFill>
                <a:latin typeface="Aptos"/>
                <a:ea typeface="Aptos"/>
                <a:cs typeface="Aptos"/>
              </a:rPr>
              <a:t>Observations reported by lawyers  |  2026 national survey</a:t>
            </a:r>
          </a:p>
        </p:txBody>
      </p:sp>
      <p:sp>
        <p:nvSpPr>
          <p:cNvPr id="13" name="bottom-rule">
            <a:extLst>
              <a:ext uri="{FF2B5EF4-FFF2-40B4-BE49-F238E27FC236}">
                <a16:creationId xmlns:a16="http://schemas.microsoft.com/office/drawing/2014/main" id="{0042E208-6232-4707-BE42-569F2FFFAE32}"/>
              </a:ext>
            </a:extLst>
          </p:cNvPr>
          <p:cNvSpPr>
            <a:spLocks noGrp="1"/>
          </p:cNvSpPr>
          <p:nvPr/>
        </p:nvSpPr>
        <p:spPr>
          <a:xfrm>
            <a:off x="514350" y="4279107"/>
            <a:ext cx="8115300" cy="7144"/>
          </a:xfrm>
          <a:prstGeom prst="rect">
            <a:avLst/>
          </a:prstGeom>
          <a:solidFill>
            <a:srgbClr val="CFC4B8"/>
          </a:solidFill>
          <a:ln w="0">
            <a:solidFill>
              <a:srgbClr val="CFC4B8"/>
            </a:solidFill>
            <a:prstDash val="solid"/>
          </a:ln>
        </p:spPr>
        <p:txBody>
          <a:bodyPr/>
          <a:lstStyle/>
          <a:p>
            <a:endParaRPr lang="en-US" sz="1350"/>
          </a:p>
        </p:txBody>
      </p:sp>
      <p:sp>
        <p:nvSpPr>
          <p:cNvPr id="14" name="definition">
            <a:extLst>
              <a:ext uri="{FF2B5EF4-FFF2-40B4-BE49-F238E27FC236}">
                <a16:creationId xmlns:a16="http://schemas.microsoft.com/office/drawing/2014/main" id="{AD70BC16-133F-4457-A258-1E850571267C}"/>
              </a:ext>
            </a:extLst>
          </p:cNvPr>
          <p:cNvSpPr>
            <a:spLocks noGrp="1"/>
          </p:cNvSpPr>
          <p:nvPr/>
        </p:nvSpPr>
        <p:spPr>
          <a:xfrm>
            <a:off x="514350" y="4371975"/>
            <a:ext cx="4429125" cy="178594"/>
          </a:xfrm>
          <a:prstGeom prst="rect">
            <a:avLst/>
          </a:prstGeom>
          <a:noFill/>
          <a:ln w="0">
            <a:noFill/>
            <a:prstDash val="solid"/>
          </a:ln>
        </p:spPr>
        <p:txBody>
          <a:bodyPr wrap="square"/>
          <a:lstStyle/>
          <a:p>
            <a:pPr>
              <a:defRPr sz="900">
                <a:solidFill>
                  <a:srgbClr val="4F4A46"/>
                </a:solidFill>
                <a:latin typeface="Aptos"/>
                <a:ea typeface="Aptos"/>
                <a:cs typeface="Aptos"/>
              </a:defRPr>
            </a:pPr>
            <a:r>
              <a:rPr sz="675">
                <a:solidFill>
                  <a:srgbClr val="4F4A46"/>
                </a:solidFill>
                <a:latin typeface="Aptos"/>
                <a:ea typeface="Aptos"/>
                <a:cs typeface="Aptos"/>
              </a:rPr>
              <a:t>Percent of surveyed lawyers reporting each experience involving a colleague.</a:t>
            </a:r>
          </a:p>
        </p:txBody>
      </p:sp>
      <p:sp>
        <p:nvSpPr>
          <p:cNvPr id="15" name="caveat">
            <a:extLst>
              <a:ext uri="{FF2B5EF4-FFF2-40B4-BE49-F238E27FC236}">
                <a16:creationId xmlns:a16="http://schemas.microsoft.com/office/drawing/2014/main" id="{BF34BFB9-2EE1-417B-ACA4-1674D962C91D}"/>
              </a:ext>
            </a:extLst>
          </p:cNvPr>
          <p:cNvSpPr>
            <a:spLocks noGrp="1"/>
          </p:cNvSpPr>
          <p:nvPr/>
        </p:nvSpPr>
        <p:spPr>
          <a:xfrm>
            <a:off x="514350" y="4550569"/>
            <a:ext cx="8115300" cy="164306"/>
          </a:xfrm>
          <a:prstGeom prst="rect">
            <a:avLst/>
          </a:prstGeom>
          <a:noFill/>
          <a:ln w="0">
            <a:noFill/>
            <a:prstDash val="solid"/>
          </a:ln>
        </p:spPr>
        <p:txBody>
          <a:bodyPr wrap="square"/>
          <a:lstStyle/>
          <a:p>
            <a:pPr>
              <a:defRPr sz="825" i="1">
                <a:solidFill>
                  <a:srgbClr val="6E6761"/>
                </a:solidFill>
                <a:latin typeface="Aptos"/>
                <a:ea typeface="Aptos"/>
                <a:cs typeface="Aptos"/>
              </a:defRPr>
            </a:pPr>
            <a:r>
              <a:rPr sz="619" i="1">
                <a:solidFill>
                  <a:srgbClr val="6E6761"/>
                </a:solidFill>
                <a:latin typeface="Aptos"/>
                <a:ea typeface="Aptos"/>
                <a:cs typeface="Aptos"/>
              </a:rPr>
              <a:t>Self-reported observations reflect respondent perceptions and do not constitute clinical or disciplinary findings.</a:t>
            </a:r>
          </a:p>
        </p:txBody>
      </p:sp>
      <p:sp>
        <p:nvSpPr>
          <p:cNvPr id="16" name="source">
            <a:extLst>
              <a:ext uri="{FF2B5EF4-FFF2-40B4-BE49-F238E27FC236}">
                <a16:creationId xmlns:a16="http://schemas.microsoft.com/office/drawing/2014/main" id="{AB255B2B-2664-4353-AF38-B52227B0FB26}"/>
              </a:ext>
            </a:extLst>
          </p:cNvPr>
          <p:cNvSpPr>
            <a:spLocks noGrp="1"/>
          </p:cNvSpPr>
          <p:nvPr/>
        </p:nvSpPr>
        <p:spPr>
          <a:xfrm>
            <a:off x="514350" y="4750594"/>
            <a:ext cx="8115300" cy="200025"/>
          </a:xfrm>
          <a:prstGeom prst="rect">
            <a:avLst/>
          </a:prstGeom>
          <a:noFill/>
          <a:ln w="0">
            <a:noFill/>
            <a:prstDash val="solid"/>
          </a:ln>
        </p:spPr>
        <p:txBody>
          <a:bodyPr wrap="square"/>
          <a:lstStyle/>
          <a:p>
            <a:pPr>
              <a:defRPr sz="675">
                <a:solidFill>
                  <a:srgbClr val="746D66"/>
                </a:solidFill>
                <a:latin typeface="Aptos"/>
                <a:ea typeface="Aptos"/>
                <a:cs typeface="Aptos"/>
              </a:defRPr>
            </a:pPr>
            <a:r>
              <a:rPr sz="506">
                <a:solidFill>
                  <a:srgbClr val="746D66"/>
                </a:solidFill>
                <a:latin typeface="Aptos"/>
                <a:ea typeface="Aptos"/>
                <a:cs typeface="Aptos"/>
              </a:rPr>
              <a:t>Source: ABA CoLAP–Krill Strategies Survey of Lawyer Well-Being, Sept. 2026.</a:t>
            </a:r>
          </a:p>
        </p:txBody>
      </p:sp>
      <p:sp>
        <p:nvSpPr>
          <p:cNvPr id="18" name="left-kicker"/>
          <p:cNvSpPr txBox="1"/>
          <p:nvPr/>
        </p:nvSpPr>
        <p:spPr>
          <a:xfrm>
            <a:off x="534924" y="1609874"/>
            <a:ext cx="3223260" cy="126958"/>
          </a:xfrm>
          <a:prstGeom prst="rect">
            <a:avLst/>
          </a:prstGeom>
          <a:noFill/>
        </p:spPr>
        <p:txBody>
          <a:bodyPr wrap="square" lIns="0" tIns="0" rIns="0" bIns="0" anchor="ctr">
            <a:spAutoFit/>
          </a:bodyPr>
          <a:lstStyle/>
          <a:p>
            <a:pPr algn="l"/>
            <a:r>
              <a:rPr sz="825" b="1">
                <a:solidFill>
                  <a:srgbClr val="8F1D35"/>
                </a:solidFill>
                <a:latin typeface="Aptos"/>
              </a:rPr>
              <a:t>REGULARLY OBSERVED</a:t>
            </a:r>
          </a:p>
        </p:txBody>
      </p:sp>
      <p:sp>
        <p:nvSpPr>
          <p:cNvPr id="19" name="left-value"/>
          <p:cNvSpPr txBox="1"/>
          <p:nvPr/>
        </p:nvSpPr>
        <p:spPr>
          <a:xfrm>
            <a:off x="521208" y="1839280"/>
            <a:ext cx="3223260" cy="669414"/>
          </a:xfrm>
          <a:prstGeom prst="rect">
            <a:avLst/>
          </a:prstGeom>
          <a:noFill/>
        </p:spPr>
        <p:txBody>
          <a:bodyPr wrap="square" lIns="0" tIns="0" rIns="0" bIns="0" anchor="ctr">
            <a:spAutoFit/>
          </a:bodyPr>
          <a:lstStyle/>
          <a:p>
            <a:pPr algn="l"/>
            <a:r>
              <a:rPr sz="4350" b="1">
                <a:solidFill>
                  <a:srgbClr val="8F1D35"/>
                </a:solidFill>
                <a:latin typeface="Georgia"/>
              </a:rPr>
              <a:t>57.6%</a:t>
            </a:r>
          </a:p>
        </p:txBody>
      </p:sp>
      <p:sp>
        <p:nvSpPr>
          <p:cNvPr id="20" name="left-copy"/>
          <p:cNvSpPr txBox="1"/>
          <p:nvPr/>
        </p:nvSpPr>
        <p:spPr>
          <a:xfrm>
            <a:off x="534924" y="2578608"/>
            <a:ext cx="3168396" cy="461665"/>
          </a:xfrm>
          <a:prstGeom prst="rect">
            <a:avLst/>
          </a:prstGeom>
          <a:noFill/>
        </p:spPr>
        <p:txBody>
          <a:bodyPr wrap="square" lIns="0" tIns="0" rIns="0" bIns="0" anchor="t">
            <a:spAutoFit/>
          </a:bodyPr>
          <a:lstStyle/>
          <a:p>
            <a:pPr algn="l"/>
            <a:r>
              <a:rPr sz="1500" b="1">
                <a:solidFill>
                  <a:srgbClr val="252525"/>
                </a:solidFill>
                <a:latin typeface="Aptos"/>
              </a:rPr>
              <a:t>mental health or substance-use problems among colleagues</a:t>
            </a:r>
          </a:p>
        </p:txBody>
      </p:sp>
      <p:sp>
        <p:nvSpPr>
          <p:cNvPr id="21" name="center-rule"/>
          <p:cNvSpPr/>
          <p:nvPr/>
        </p:nvSpPr>
        <p:spPr>
          <a:xfrm>
            <a:off x="4155948" y="1591056"/>
            <a:ext cx="24003" cy="1837944"/>
          </a:xfrm>
          <a:prstGeom prst="rect">
            <a:avLst/>
          </a:prstGeom>
          <a:solidFill>
            <a:srgbClr val="8F1D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right-kicker"/>
          <p:cNvSpPr txBox="1"/>
          <p:nvPr/>
        </p:nvSpPr>
        <p:spPr>
          <a:xfrm>
            <a:off x="4539996" y="1609874"/>
            <a:ext cx="3840480" cy="126958"/>
          </a:xfrm>
          <a:prstGeom prst="rect">
            <a:avLst/>
          </a:prstGeom>
          <a:noFill/>
        </p:spPr>
        <p:txBody>
          <a:bodyPr wrap="square" lIns="0" tIns="0" rIns="0" bIns="0" anchor="ctr">
            <a:spAutoFit/>
          </a:bodyPr>
          <a:lstStyle/>
          <a:p>
            <a:pPr algn="l"/>
            <a:r>
              <a:rPr sz="825" b="1">
                <a:solidFill>
                  <a:srgbClr val="746D66"/>
                </a:solidFill>
                <a:latin typeface="Aptos"/>
              </a:rPr>
              <a:t>IN THE LAST 12 MONTHS</a:t>
            </a:r>
          </a:p>
        </p:txBody>
      </p:sp>
      <p:sp>
        <p:nvSpPr>
          <p:cNvPr id="23" name="right-value"/>
          <p:cNvSpPr txBox="1"/>
          <p:nvPr/>
        </p:nvSpPr>
        <p:spPr>
          <a:xfrm>
            <a:off x="4526280" y="1862362"/>
            <a:ext cx="3840480" cy="623248"/>
          </a:xfrm>
          <a:prstGeom prst="rect">
            <a:avLst/>
          </a:prstGeom>
          <a:noFill/>
        </p:spPr>
        <p:txBody>
          <a:bodyPr wrap="square" lIns="0" tIns="0" rIns="0" bIns="0" anchor="ctr">
            <a:spAutoFit/>
          </a:bodyPr>
          <a:lstStyle/>
          <a:p>
            <a:pPr algn="l"/>
            <a:r>
              <a:rPr sz="4050" b="1">
                <a:solidFill>
                  <a:srgbClr val="9A9187"/>
                </a:solidFill>
                <a:latin typeface="Georgia"/>
              </a:rPr>
              <a:t>30.8%</a:t>
            </a:r>
          </a:p>
        </p:txBody>
      </p:sp>
      <p:sp>
        <p:nvSpPr>
          <p:cNvPr id="24" name="right-copy"/>
          <p:cNvSpPr txBox="1"/>
          <p:nvPr/>
        </p:nvSpPr>
        <p:spPr>
          <a:xfrm>
            <a:off x="4539996" y="2578608"/>
            <a:ext cx="3806190" cy="438582"/>
          </a:xfrm>
          <a:prstGeom prst="rect">
            <a:avLst/>
          </a:prstGeom>
          <a:noFill/>
        </p:spPr>
        <p:txBody>
          <a:bodyPr wrap="square" lIns="0" tIns="0" rIns="0" bIns="0" anchor="t">
            <a:spAutoFit/>
          </a:bodyPr>
          <a:lstStyle/>
          <a:p>
            <a:pPr algn="l"/>
            <a:r>
              <a:rPr sz="1425" b="1">
                <a:solidFill>
                  <a:srgbClr val="252525"/>
                </a:solidFill>
                <a:latin typeface="Aptos"/>
              </a:rPr>
              <a:t>encountered a colleague whose well-being raised concerns about fitness to practice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6">
    <p:bg>
      <p:bgPr>
        <a:solidFill>
          <a:srgbClr val="F4F7FA"/>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14B8A6"/>
          </a:solidFill>
          <a:ln/>
        </p:spPr>
        <p:txBody>
          <a:bodyPr/>
          <a:lstStyle/>
          <a:p>
            <a:endParaRPr lang="en-US"/>
          </a:p>
        </p:txBody>
      </p:sp>
      <p:sp>
        <p:nvSpPr>
          <p:cNvPr id="3" name="Text 1"/>
          <p:cNvSpPr/>
          <p:nvPr/>
        </p:nvSpPr>
        <p:spPr>
          <a:xfrm>
            <a:off x="731520" y="914400"/>
            <a:ext cx="7772400" cy="320040"/>
          </a:xfrm>
          <a:prstGeom prst="rect">
            <a:avLst/>
          </a:prstGeom>
          <a:noFill/>
          <a:ln/>
        </p:spPr>
        <p:txBody>
          <a:bodyPr wrap="square" lIns="0" tIns="0" rIns="0" bIns="0" rtlCol="0" anchor="ctr"/>
          <a:lstStyle/>
          <a:p>
            <a:pPr marL="0" indent="0">
              <a:buNone/>
            </a:pPr>
            <a:r>
              <a:rPr lang="en-US" sz="1300" b="1" kern="0" spc="300">
                <a:solidFill>
                  <a:srgbClr val="0F766E"/>
                </a:solidFill>
                <a:latin typeface="Trebuchet MS" pitchFamily="34" charset="0"/>
                <a:ea typeface="Trebuchet MS" pitchFamily="34" charset="-122"/>
                <a:cs typeface="Trebuchet MS" pitchFamily="34" charset="-120"/>
              </a:rPr>
              <a:t>TOGETHER</a:t>
            </a:r>
            <a:endParaRPr lang="en-US" sz="1300"/>
          </a:p>
        </p:txBody>
      </p:sp>
      <p:sp>
        <p:nvSpPr>
          <p:cNvPr id="4" name="Text 2"/>
          <p:cNvSpPr/>
          <p:nvPr/>
        </p:nvSpPr>
        <p:spPr>
          <a:xfrm>
            <a:off x="731520" y="1289050"/>
            <a:ext cx="5486400" cy="1097280"/>
          </a:xfrm>
          <a:prstGeom prst="rect">
            <a:avLst/>
          </a:prstGeom>
          <a:noFill/>
          <a:ln/>
        </p:spPr>
        <p:txBody>
          <a:bodyPr wrap="square" lIns="0" tIns="0" rIns="0" bIns="0" rtlCol="0" anchor="t"/>
          <a:lstStyle/>
          <a:p>
            <a:pPr marL="0" indent="0">
              <a:buNone/>
            </a:pPr>
            <a:r>
              <a:rPr lang="en-US" sz="3400" b="1">
                <a:solidFill>
                  <a:srgbClr val="16212E"/>
                </a:solidFill>
                <a:latin typeface="Trebuchet MS" pitchFamily="34" charset="0"/>
                <a:ea typeface="Trebuchet MS" pitchFamily="34" charset="-122"/>
                <a:cs typeface="Trebuchet MS" pitchFamily="34" charset="-120"/>
              </a:rPr>
              <a:t>We’re all in this together.</a:t>
            </a:r>
            <a:endParaRPr lang="en-US" sz="3400"/>
          </a:p>
        </p:txBody>
      </p:sp>
      <p:sp>
        <p:nvSpPr>
          <p:cNvPr id="5" name="Text 3"/>
          <p:cNvSpPr/>
          <p:nvPr/>
        </p:nvSpPr>
        <p:spPr>
          <a:xfrm>
            <a:off x="731520" y="2438400"/>
            <a:ext cx="5486400" cy="822960"/>
          </a:xfrm>
          <a:prstGeom prst="rect">
            <a:avLst/>
          </a:prstGeom>
          <a:noFill/>
          <a:ln/>
        </p:spPr>
        <p:txBody>
          <a:bodyPr wrap="square" lIns="0" tIns="0" rIns="0" bIns="0" rtlCol="0" anchor="t"/>
          <a:lstStyle/>
          <a:p>
            <a:pPr marL="0" indent="0">
              <a:lnSpc>
                <a:spcPct val="115000"/>
              </a:lnSpc>
              <a:buNone/>
            </a:pPr>
            <a:r>
              <a:rPr lang="en-US" sz="1400">
                <a:solidFill>
                  <a:srgbClr val="475569"/>
                </a:solidFill>
                <a:latin typeface="Calibri" pitchFamily="34" charset="0"/>
                <a:ea typeface="Calibri" pitchFamily="34" charset="-122"/>
                <a:cs typeface="Calibri" pitchFamily="34" charset="-120"/>
              </a:rPr>
              <a:t>Looking out for our own wellbeing — and for one another — is how this profession stays healthy. No one should have to carry the pressures of practice alone.</a:t>
            </a:r>
            <a:endParaRPr lang="en-US" sz="1400"/>
          </a:p>
        </p:txBody>
      </p:sp>
      <p:sp>
        <p:nvSpPr>
          <p:cNvPr id="6" name="Shape 4"/>
          <p:cNvSpPr/>
          <p:nvPr/>
        </p:nvSpPr>
        <p:spPr>
          <a:xfrm>
            <a:off x="731520" y="3246120"/>
            <a:ext cx="5486400" cy="1143000"/>
          </a:xfrm>
          <a:prstGeom prst="rect">
            <a:avLst/>
          </a:prstGeom>
          <a:solidFill>
            <a:srgbClr val="E7EEF3"/>
          </a:solidFill>
          <a:ln/>
        </p:spPr>
        <p:txBody>
          <a:bodyPr/>
          <a:lstStyle/>
          <a:p>
            <a:endParaRPr lang="en-US"/>
          </a:p>
        </p:txBody>
      </p:sp>
      <p:sp>
        <p:nvSpPr>
          <p:cNvPr id="7" name="Shape 5"/>
          <p:cNvSpPr/>
          <p:nvPr/>
        </p:nvSpPr>
        <p:spPr>
          <a:xfrm>
            <a:off x="731520" y="3246120"/>
            <a:ext cx="73152" cy="1143000"/>
          </a:xfrm>
          <a:prstGeom prst="rect">
            <a:avLst/>
          </a:prstGeom>
          <a:solidFill>
            <a:srgbClr val="14B8A6"/>
          </a:solidFill>
          <a:ln/>
        </p:spPr>
        <p:txBody>
          <a:bodyPr/>
          <a:lstStyle/>
          <a:p>
            <a:endParaRPr lang="en-US"/>
          </a:p>
        </p:txBody>
      </p:sp>
      <p:sp>
        <p:nvSpPr>
          <p:cNvPr id="8" name="Shape 6"/>
          <p:cNvSpPr/>
          <p:nvPr/>
        </p:nvSpPr>
        <p:spPr>
          <a:xfrm>
            <a:off x="960120" y="3493008"/>
            <a:ext cx="640080" cy="640080"/>
          </a:xfrm>
          <a:prstGeom prst="ellipse">
            <a:avLst/>
          </a:prstGeom>
          <a:solidFill>
            <a:srgbClr val="16212E"/>
          </a:solidFill>
          <a:ln/>
        </p:spPr>
        <p:txBody>
          <a:bodyPr/>
          <a:lstStyle/>
          <a:p>
            <a:endParaRPr lang="en-US"/>
          </a:p>
        </p:txBody>
      </p:sp>
      <p:pic>
        <p:nvPicPr>
          <p:cNvPr id="9" name="Image 0" descr="preencoded.png"/>
          <p:cNvPicPr>
            <a:picLocks noChangeAspect="1"/>
          </p:cNvPicPr>
          <p:nvPr/>
        </p:nvPicPr>
        <p:blipFill>
          <a:blip r:embed="rId2"/>
          <a:stretch>
            <a:fillRect/>
          </a:stretch>
        </p:blipFill>
        <p:spPr>
          <a:xfrm>
            <a:off x="1104138" y="3637026"/>
            <a:ext cx="352044" cy="352044"/>
          </a:xfrm>
          <a:prstGeom prst="rect">
            <a:avLst/>
          </a:prstGeom>
        </p:spPr>
      </p:pic>
      <p:sp>
        <p:nvSpPr>
          <p:cNvPr id="10" name="Text 7"/>
          <p:cNvSpPr/>
          <p:nvPr/>
        </p:nvSpPr>
        <p:spPr>
          <a:xfrm>
            <a:off x="1783080" y="3401568"/>
            <a:ext cx="4297680" cy="320040"/>
          </a:xfrm>
          <a:prstGeom prst="rect">
            <a:avLst/>
          </a:prstGeom>
          <a:noFill/>
          <a:ln/>
        </p:spPr>
        <p:txBody>
          <a:bodyPr wrap="square" lIns="0" tIns="0" rIns="0" bIns="0" rtlCol="0" anchor="ctr"/>
          <a:lstStyle/>
          <a:p>
            <a:pPr marL="0" indent="0">
              <a:buNone/>
            </a:pPr>
            <a:r>
              <a:rPr lang="en-US" sz="1400" b="1">
                <a:solidFill>
                  <a:srgbClr val="16212E"/>
                </a:solidFill>
                <a:latin typeface="Trebuchet MS" pitchFamily="34" charset="0"/>
                <a:ea typeface="Trebuchet MS" pitchFamily="34" charset="-122"/>
                <a:cs typeface="Trebuchet MS" pitchFamily="34" charset="-120"/>
              </a:rPr>
              <a:t>Look out for each other</a:t>
            </a:r>
            <a:endParaRPr lang="en-US" sz="1400"/>
          </a:p>
        </p:txBody>
      </p:sp>
      <p:sp>
        <p:nvSpPr>
          <p:cNvPr id="11" name="Text 8"/>
          <p:cNvSpPr/>
          <p:nvPr/>
        </p:nvSpPr>
        <p:spPr>
          <a:xfrm>
            <a:off x="1783080" y="3712464"/>
            <a:ext cx="4297680" cy="640080"/>
          </a:xfrm>
          <a:prstGeom prst="rect">
            <a:avLst/>
          </a:prstGeom>
          <a:noFill/>
          <a:ln/>
        </p:spPr>
        <p:txBody>
          <a:bodyPr wrap="square" lIns="0" tIns="0" rIns="0" bIns="0" rtlCol="0" anchor="t"/>
          <a:lstStyle/>
          <a:p>
            <a:pPr marL="0" indent="0">
              <a:lnSpc>
                <a:spcPct val="105000"/>
              </a:lnSpc>
              <a:buNone/>
            </a:pPr>
            <a:r>
              <a:rPr lang="en-US" sz="1150">
                <a:solidFill>
                  <a:srgbClr val="475569"/>
                </a:solidFill>
                <a:latin typeface="Calibri" pitchFamily="34" charset="0"/>
                <a:ea typeface="Calibri" pitchFamily="34" charset="-122"/>
                <a:cs typeface="Calibri" pitchFamily="34" charset="-120"/>
              </a:rPr>
              <a:t>Check in on a colleague. Ask for help when you need it — and offer it when you can.</a:t>
            </a:r>
            <a:endParaRPr lang="en-US" sz="1150"/>
          </a:p>
        </p:txBody>
      </p:sp>
      <p:pic>
        <p:nvPicPr>
          <p:cNvPr id="13" name="Support Photo"/>
          <p:cNvPicPr>
            <a:picLocks noChangeAspect="1"/>
          </p:cNvPicPr>
          <p:nvPr/>
        </p:nvPicPr>
        <p:blipFill>
          <a:blip r:embed="rId3"/>
          <a:stretch>
            <a:fillRect/>
          </a:stretch>
        </p:blipFill>
        <p:spPr>
          <a:xfrm>
            <a:off x="6248400" y="731520"/>
            <a:ext cx="2438400" cy="2438400"/>
          </a:xfrm>
          <a:prstGeom prst="rect">
            <a:avLst/>
          </a:prstGeom>
        </p:spPr>
      </p:pic>
      <p:sp>
        <p:nvSpPr>
          <p:cNvPr id="14" name="Text 10"/>
          <p:cNvSpPr/>
          <p:nvPr/>
        </p:nvSpPr>
        <p:spPr>
          <a:xfrm>
            <a:off x="6248400" y="3340000"/>
            <a:ext cx="2438400" cy="731520"/>
          </a:xfrm>
          <a:prstGeom prst="rect">
            <a:avLst/>
          </a:prstGeom>
          <a:noFill/>
          <a:ln/>
        </p:spPr>
        <p:txBody>
          <a:bodyPr wrap="square" lIns="0" tIns="0" rIns="0" bIns="0" rtlCol="0" anchor="t"/>
          <a:lstStyle/>
          <a:p>
            <a:pPr marL="0" indent="0" algn="ctr">
              <a:buNone/>
            </a:pPr>
            <a:r>
              <a:rPr lang="en-US" sz="1500" b="1">
                <a:solidFill>
                  <a:srgbClr val="0F766E"/>
                </a:solidFill>
                <a:latin typeface="Trebuchet MS" pitchFamily="34" charset="0"/>
                <a:ea typeface="Trebuchet MS" pitchFamily="34" charset="-122"/>
                <a:cs typeface="Trebuchet MS" pitchFamily="34" charset="-120"/>
              </a:rPr>
              <a:t>Stronger together</a:t>
            </a:r>
            <a:endParaRPr lang="en-US" sz="1500"/>
          </a:p>
        </p:txBody>
      </p:sp>
      <p:sp>
        <p:nvSpPr>
          <p:cNvPr id="900" name="Slide Number"/>
          <p:cNvSpPr/>
          <p:nvPr/>
        </p:nvSpPr>
        <p:spPr>
          <a:xfrm>
            <a:off x="8229600" y="4828032"/>
            <a:ext cx="457200" cy="274320"/>
          </a:xfrm>
          <a:prstGeom prst="rect">
            <a:avLst/>
          </a:prstGeom>
          <a:noFill/>
          <a:ln/>
        </p:spPr>
        <p:txBody>
          <a:bodyPr wrap="square" lIns="0" tIns="0" rIns="0" bIns="0" rtlCol="0" anchor="ctr"/>
          <a:lstStyle/>
          <a:p>
            <a:pPr marL="0" indent="0" algn="r">
              <a:buNone/>
            </a:pPr>
            <a:fld id="{B7C93DB1-4BC0-40D7-804D-11F9ADDE7A75}" type="slidenum">
              <a:rPr lang="en-US" sz="850">
                <a:solidFill>
                  <a:srgbClr val="64748B"/>
                </a:solidFill>
                <a:latin typeface="Calibri" pitchFamily="34" charset="0"/>
                <a:ea typeface="Calibri" pitchFamily="34" charset="-122"/>
                <a:cs typeface="Calibri" pitchFamily="34" charset="-120"/>
              </a:rPr>
              <a:t>35</a:t>
            </a:fld>
            <a:endParaRPr lang="en-US" sz="85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LCL Helpline">
    <p:bg>
      <p:bgPr>
        <a:solidFill>
          <a:srgbClr val="16212E"/>
        </a:solidFill>
        <a:effectLst/>
      </p:bgPr>
    </p:bg>
    <p:spTree>
      <p:nvGrpSpPr>
        <p:cNvPr id="1" name=""/>
        <p:cNvGrpSpPr/>
        <p:nvPr/>
      </p:nvGrpSpPr>
      <p:grpSpPr>
        <a:xfrm>
          <a:off x="0" y="0"/>
          <a:ext cx="9144000" cy="5143500"/>
          <a:chOff x="0" y="0"/>
          <a:chExt cx="9144000" cy="5143500"/>
        </a:xfrm>
      </p:grpSpPr>
      <p:sp>
        <p:nvSpPr>
          <p:cNvPr id="2" name="Eyebrow"/>
          <p:cNvSpPr txBox="1"/>
          <p:nvPr/>
        </p:nvSpPr>
        <p:spPr>
          <a:xfrm>
            <a:off x="685800" y="571500"/>
            <a:ext cx="7772400" cy="300000"/>
          </a:xfrm>
          <a:prstGeom prst="rect">
            <a:avLst/>
          </a:prstGeom>
          <a:noFill/>
        </p:spPr>
        <p:txBody>
          <a:bodyPr wrap="square" lIns="0" tIns="0" rIns="0" bIns="0" rtlCol="0" anchor="ctr"/>
          <a:lstStyle/>
          <a:p>
            <a:pPr marL="0" indent="0" algn="l">
              <a:buNone/>
            </a:pPr>
            <a:r>
              <a:rPr lang="en-US" sz="1200" b="1" spc="300">
                <a:solidFill>
                  <a:srgbClr val="5EEAD4"/>
                </a:solidFill>
                <a:latin typeface="Calibri" pitchFamily="34" charset="0"/>
              </a:rPr>
              <a:t>CONFIDENTIAL  ·  FREE  ·  AVAILABLE 24/7</a:t>
            </a:r>
            <a:endParaRPr lang="en-US" sz="1200" b="1" spc="300">
              <a:solidFill>
                <a:srgbClr val="5EEAD4"/>
              </a:solidFill>
            </a:endParaRPr>
          </a:p>
        </p:txBody>
      </p:sp>
      <p:sp>
        <p:nvSpPr>
          <p:cNvPr id="3" name="Title"/>
          <p:cNvSpPr txBox="1"/>
          <p:nvPr/>
        </p:nvSpPr>
        <p:spPr>
          <a:xfrm>
            <a:off x="685800" y="952500"/>
            <a:ext cx="7772400" cy="1000000"/>
          </a:xfrm>
          <a:prstGeom prst="rect">
            <a:avLst/>
          </a:prstGeom>
          <a:noFill/>
        </p:spPr>
        <p:txBody>
          <a:bodyPr wrap="square" lIns="0" tIns="0" rIns="0" bIns="0" rtlCol="0" anchor="t"/>
          <a:lstStyle/>
          <a:p>
            <a:pPr marL="0" indent="0" algn="l">
              <a:buNone/>
            </a:pPr>
            <a:r>
              <a:rPr lang="en-US" sz="3200" b="1">
                <a:solidFill>
                  <a:srgbClr val="FFFFFF"/>
                </a:solidFill>
                <a:latin typeface="Trebuchet MS" pitchFamily="34" charset="0"/>
              </a:rPr>
              <a:t>Lawyers Concerned for Lawyers of Pennsylvania</a:t>
            </a:r>
            <a:endParaRPr lang="en-US" sz="3200" b="1">
              <a:solidFill>
                <a:srgbClr val="FFFFFF"/>
              </a:solidFill>
            </a:endParaRPr>
          </a:p>
        </p:txBody>
      </p:sp>
      <p:sp>
        <p:nvSpPr>
          <p:cNvPr id="4" name="Subtitle"/>
          <p:cNvSpPr txBox="1"/>
          <p:nvPr/>
        </p:nvSpPr>
        <p:spPr>
          <a:xfrm>
            <a:off x="685800" y="2011680"/>
            <a:ext cx="7500000" cy="500000"/>
          </a:xfrm>
          <a:prstGeom prst="rect">
            <a:avLst/>
          </a:prstGeom>
          <a:noFill/>
        </p:spPr>
        <p:txBody>
          <a:bodyPr wrap="square" lIns="0" tIns="0" rIns="0" bIns="0" rtlCol="0" anchor="t"/>
          <a:lstStyle/>
          <a:p>
            <a:pPr marL="0" indent="0" algn="l">
              <a:buNone/>
            </a:pPr>
            <a:r>
              <a:rPr lang="en-US" sz="1400">
                <a:solidFill>
                  <a:srgbClr val="CBD5E1"/>
                </a:solidFill>
                <a:latin typeface="Calibri" pitchFamily="34" charset="0"/>
              </a:rPr>
              <a:t>A confidential lawyer assistance program for Pennsylvania’s lawyers, judges, and law students.</a:t>
            </a:r>
            <a:endParaRPr lang="en-US" sz="1400">
              <a:solidFill>
                <a:srgbClr val="CBD5E1"/>
              </a:solidFill>
            </a:endParaRPr>
          </a:p>
        </p:txBody>
      </p:sp>
      <p:sp>
        <p:nvSpPr>
          <p:cNvPr id="5" name="Helpline Panel"/>
          <p:cNvSpPr/>
          <p:nvPr/>
        </p:nvSpPr>
        <p:spPr>
          <a:xfrm>
            <a:off x="685800" y="2667000"/>
            <a:ext cx="7772400" cy="1404620"/>
          </a:xfrm>
          <a:prstGeom prst="roundRect">
            <a:avLst>
              <a:gd name="adj" fmla="val 6000"/>
            </a:avLst>
          </a:prstGeom>
          <a:solidFill>
            <a:srgbClr val="0F2A33"/>
          </a:solidFill>
          <a:ln w="12700">
            <a:solidFill>
              <a:srgbClr val="0F766E"/>
            </a:solidFill>
          </a:ln>
        </p:spPr>
        <p:txBody>
          <a:bodyPr rtlCol="0" anchor="ctr"/>
          <a:lstStyle/>
          <a:p>
            <a:pPr algn="ctr">
              <a:buNone/>
            </a:pPr>
            <a:r>
              <a:rPr lang="en-US" sz="1200" b="1" spc="300">
                <a:solidFill>
                  <a:srgbClr val="5EEAD4"/>
                </a:solidFill>
                <a:latin typeface="Calibri" pitchFamily="34" charset="0"/>
              </a:rPr>
              <a:t>24/7 CONFIDENTIAL HELPLINE</a:t>
            </a:r>
          </a:p>
          <a:p>
            <a:pPr algn="ctr">
              <a:buNone/>
            </a:pPr>
            <a:r>
              <a:rPr lang="en-US" sz="5400" b="1">
                <a:solidFill>
                  <a:srgbClr val="FFFFFF"/>
                </a:solidFill>
                <a:latin typeface="Trebuchet MS" pitchFamily="34" charset="0"/>
              </a:rPr>
              <a:t>1-888-999-1941</a:t>
            </a:r>
          </a:p>
        </p:txBody>
      </p:sp>
      <p:sp>
        <p:nvSpPr>
          <p:cNvPr id="6" name="Topics"/>
          <p:cNvSpPr txBox="1"/>
          <p:nvPr/>
        </p:nvSpPr>
        <p:spPr>
          <a:xfrm>
            <a:off x="685800" y="4206240"/>
            <a:ext cx="5600000" cy="300000"/>
          </a:xfrm>
          <a:prstGeom prst="rect">
            <a:avLst/>
          </a:prstGeom>
          <a:noFill/>
        </p:spPr>
        <p:txBody>
          <a:bodyPr wrap="square" lIns="0" tIns="0" rIns="0" bIns="0" rtlCol="0" anchor="ctr"/>
          <a:lstStyle/>
          <a:p>
            <a:pPr marL="0" indent="0" algn="l">
              <a:buNone/>
            </a:pPr>
            <a:r>
              <a:rPr lang="en-US" sz="1100">
                <a:solidFill>
                  <a:srgbClr val="94A3B8"/>
                </a:solidFill>
                <a:latin typeface="Calibri" pitchFamily="34" charset="0"/>
              </a:rPr>
              <a:t>Alcohol  ·  Drugs  ·  Depression  ·  Anxiety  ·  Stress — for you or a colleague</a:t>
            </a:r>
          </a:p>
        </p:txBody>
      </p:sp>
      <p:sp>
        <p:nvSpPr>
          <p:cNvPr id="7" name="Website"/>
          <p:cNvSpPr txBox="1"/>
          <p:nvPr/>
        </p:nvSpPr>
        <p:spPr>
          <a:xfrm>
            <a:off x="6400800" y="4206240"/>
            <a:ext cx="2057400" cy="300000"/>
          </a:xfrm>
          <a:prstGeom prst="rect">
            <a:avLst/>
          </a:prstGeom>
          <a:noFill/>
        </p:spPr>
        <p:txBody>
          <a:bodyPr wrap="square" lIns="0" tIns="0" rIns="0" bIns="0" rtlCol="0" anchor="ctr"/>
          <a:lstStyle/>
          <a:p>
            <a:pPr marL="0" indent="0" algn="r">
              <a:buNone/>
            </a:pPr>
            <a:r>
              <a:rPr lang="en-US" sz="1200" b="1">
                <a:solidFill>
                  <a:srgbClr val="5EEAD4"/>
                </a:solidFill>
                <a:latin typeface="Calibri" pitchFamily="34" charset="0"/>
              </a:rPr>
              <a:t>www.lclpa.org</a:t>
            </a:r>
          </a:p>
        </p:txBody>
      </p:sp>
      <p:sp>
        <p:nvSpPr>
          <p:cNvPr id="8" name="Footer"/>
          <p:cNvSpPr/>
          <p:nvPr/>
        </p:nvSpPr>
        <p:spPr>
          <a:xfrm>
            <a:off x="457200" y="4828032"/>
            <a:ext cx="6858000" cy="274320"/>
          </a:xfrm>
          <a:prstGeom prst="rect">
            <a:avLst/>
          </a:prstGeom>
          <a:noFill/>
          <a:ln/>
        </p:spPr>
        <p:txBody>
          <a:bodyPr wrap="square" lIns="0" tIns="0" rIns="0" bIns="0" rtlCol="0" anchor="ctr"/>
          <a:lstStyle/>
          <a:p>
            <a:pPr marL="0" indent="0" algn="l">
              <a:buNone/>
            </a:pPr>
            <a:r>
              <a:rPr lang="en-US" sz="850">
                <a:solidFill>
                  <a:srgbClr val="94A3B8"/>
                </a:solidFill>
                <a:latin typeface="Calibri" pitchFamily="34" charset="0"/>
                <a:ea typeface="Calibri" pitchFamily="34" charset="-122"/>
                <a:cs typeface="Calibri" pitchFamily="34" charset="-120"/>
              </a:rPr>
              <a:t>Drawing the Line  ·  Client Boundaries in the Digital Age</a:t>
            </a:r>
            <a:endParaRPr lang="en-US" sz="850"/>
          </a:p>
        </p:txBody>
      </p:sp>
      <p:sp>
        <p:nvSpPr>
          <p:cNvPr id="9" name="Page Number"/>
          <p:cNvSpPr/>
          <p:nvPr/>
        </p:nvSpPr>
        <p:spPr>
          <a:xfrm>
            <a:off x="8229600" y="4828032"/>
            <a:ext cx="457200" cy="274320"/>
          </a:xfrm>
          <a:prstGeom prst="rect">
            <a:avLst/>
          </a:prstGeom>
          <a:noFill/>
          <a:ln/>
        </p:spPr>
        <p:txBody>
          <a:bodyPr wrap="square" lIns="0" tIns="0" rIns="0" bIns="0" rtlCol="0" anchor="ctr"/>
          <a:lstStyle/>
          <a:p>
            <a:pPr marL="0" indent="0" algn="r">
              <a:buNone/>
            </a:pPr>
            <a:fld id="{B5122BDC-2FEE-414F-87BE-844180C72DE0}" type="slidenum">
              <a:rPr lang="en-US" sz="850">
                <a:solidFill>
                  <a:srgbClr val="94A3B8"/>
                </a:solidFill>
                <a:latin typeface="Calibri" pitchFamily="34" charset="0"/>
                <a:ea typeface="Calibri" pitchFamily="34" charset="-122"/>
                <a:cs typeface="Calibri" pitchFamily="34" charset="-120"/>
              </a:rPr>
              <a:t>36</a:t>
            </a:fld>
            <a:endParaRPr lang="en-US" sz="85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DTL new Krill PP</Template>
  <TotalTime>1</TotalTime>
  <Words>8082</Words>
  <Application>Microsoft Office PowerPoint</Application>
  <PresentationFormat>On-screen Show (16:9)</PresentationFormat>
  <Paragraphs>550</Paragraphs>
  <Slides>36</Slides>
  <Notes>31</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 Mitsch</dc:creator>
  <cp:lastModifiedBy>Greg Mitsch</cp:lastModifiedBy>
  <cp:revision>10</cp:revision>
  <dcterms:created xsi:type="dcterms:W3CDTF">2026-10-06T20:07:11Z</dcterms:created>
  <dcterms:modified xsi:type="dcterms:W3CDTF">2026-10-06T20:13:41Z</dcterms:modified>
</cp:coreProperties>
</file>